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279" r:id="rId3"/>
    <p:sldId id="257" r:id="rId4"/>
    <p:sldId id="277" r:id="rId5"/>
    <p:sldId id="258" r:id="rId6"/>
    <p:sldId id="259" r:id="rId7"/>
    <p:sldId id="260" r:id="rId8"/>
    <p:sldId id="261" r:id="rId9"/>
    <p:sldId id="262" r:id="rId10"/>
    <p:sldId id="263" r:id="rId11"/>
    <p:sldId id="280" r:id="rId12"/>
    <p:sldId id="264" r:id="rId13"/>
    <p:sldId id="281" r:id="rId14"/>
    <p:sldId id="265" r:id="rId15"/>
    <p:sldId id="282" r:id="rId16"/>
    <p:sldId id="283" r:id="rId17"/>
    <p:sldId id="266" r:id="rId18"/>
    <p:sldId id="267" r:id="rId19"/>
    <p:sldId id="268" r:id="rId20"/>
    <p:sldId id="269" r:id="rId21"/>
    <p:sldId id="270" r:id="rId22"/>
    <p:sldId id="271" r:id="rId23"/>
    <p:sldId id="272" r:id="rId24"/>
    <p:sldId id="273" r:id="rId25"/>
    <p:sldId id="274" r:id="rId26"/>
    <p:sldId id="275" r:id="rId27"/>
    <p:sldId id="284" r:id="rId28"/>
    <p:sldId id="285" r:id="rId29"/>
    <p:sldId id="286" r:id="rId30"/>
    <p:sldId id="287" r:id="rId31"/>
    <p:sldId id="288" r:id="rId32"/>
    <p:sldId id="289" r:id="rId33"/>
    <p:sldId id="290" r:id="rId34"/>
    <p:sldId id="291" r:id="rId35"/>
    <p:sldId id="293" r:id="rId36"/>
    <p:sldId id="292" r:id="rId3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3700" autoAdjust="0"/>
  </p:normalViewPr>
  <p:slideViewPr>
    <p:cSldViewPr snapToGrid="0" snapToObjects="1">
      <p:cViewPr varScale="1">
        <p:scale>
          <a:sx n="64" d="100"/>
          <a:sy n="64" d="100"/>
        </p:scale>
        <p:origin x="15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ACE395-9315-4571-BCCF-ECB26F7F62D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9987178-F853-478C-800C-9FA8A1DC1352}">
      <dgm:prSet/>
      <dgm:spPr>
        <a:solidFill>
          <a:srgbClr val="009999"/>
        </a:solidFill>
      </dgm:spPr>
      <dgm:t>
        <a:bodyPr/>
        <a:lstStyle/>
        <a:p>
          <a:r>
            <a:rPr lang="tr-TR" baseline="0"/>
            <a:t>KLASİK (GELENEKSEL) YÖNETİM KURAMI</a:t>
          </a:r>
          <a:endParaRPr lang="en-US"/>
        </a:p>
      </dgm:t>
    </dgm:pt>
    <dgm:pt modelId="{C09B681F-ABA3-4B2E-89FD-1CD26A7FFF75}" type="parTrans" cxnId="{D5DCABCD-0274-4C85-A94D-B08AA16EB054}">
      <dgm:prSet/>
      <dgm:spPr/>
      <dgm:t>
        <a:bodyPr/>
        <a:lstStyle/>
        <a:p>
          <a:endParaRPr lang="en-US"/>
        </a:p>
      </dgm:t>
    </dgm:pt>
    <dgm:pt modelId="{5BBEAABD-86CA-40D5-B9B2-4E2FE102B5EF}" type="sibTrans" cxnId="{D5DCABCD-0274-4C85-A94D-B08AA16EB054}">
      <dgm:prSet/>
      <dgm:spPr/>
      <dgm:t>
        <a:bodyPr/>
        <a:lstStyle/>
        <a:p>
          <a:endParaRPr lang="en-US"/>
        </a:p>
      </dgm:t>
    </dgm:pt>
    <dgm:pt modelId="{1A0D2D55-DC48-48A0-B9C6-19F7339B742C}">
      <dgm:prSet/>
      <dgm:spPr>
        <a:solidFill>
          <a:srgbClr val="009999"/>
        </a:solidFill>
      </dgm:spPr>
      <dgm:t>
        <a:bodyPr/>
        <a:lstStyle/>
        <a:p>
          <a:r>
            <a:rPr lang="tr-TR" baseline="0"/>
            <a:t>NEO KLASİK (İNSAN İLİŞKİLERİ ) YÖNETİM KURAMI</a:t>
          </a:r>
          <a:endParaRPr lang="en-US"/>
        </a:p>
      </dgm:t>
    </dgm:pt>
    <dgm:pt modelId="{32505697-5B59-4B6D-909D-DB45249E5C05}" type="parTrans" cxnId="{508D8028-5940-41F6-B86A-D4B068E75946}">
      <dgm:prSet/>
      <dgm:spPr/>
      <dgm:t>
        <a:bodyPr/>
        <a:lstStyle/>
        <a:p>
          <a:endParaRPr lang="en-US"/>
        </a:p>
      </dgm:t>
    </dgm:pt>
    <dgm:pt modelId="{BA885A46-0C23-4E30-B848-0ED35166AB24}" type="sibTrans" cxnId="{508D8028-5940-41F6-B86A-D4B068E75946}">
      <dgm:prSet/>
      <dgm:spPr/>
      <dgm:t>
        <a:bodyPr/>
        <a:lstStyle/>
        <a:p>
          <a:endParaRPr lang="en-US"/>
        </a:p>
      </dgm:t>
    </dgm:pt>
    <dgm:pt modelId="{F39A38B5-70E3-4DFC-B7C0-2E44E2A25EF0}">
      <dgm:prSet/>
      <dgm:spPr>
        <a:solidFill>
          <a:srgbClr val="FF0000"/>
        </a:solidFill>
      </dgm:spPr>
      <dgm:t>
        <a:bodyPr/>
        <a:lstStyle/>
        <a:p>
          <a:r>
            <a:rPr lang="tr-TR" baseline="0"/>
            <a:t>MODERN YÖNETİM KURAMI</a:t>
          </a:r>
          <a:endParaRPr lang="en-US"/>
        </a:p>
      </dgm:t>
    </dgm:pt>
    <dgm:pt modelId="{1A98119D-8316-4CA7-B02A-C1A33AABAD5D}" type="parTrans" cxnId="{88834480-DEE2-45C3-991A-F5AC820FA099}">
      <dgm:prSet/>
      <dgm:spPr/>
      <dgm:t>
        <a:bodyPr/>
        <a:lstStyle/>
        <a:p>
          <a:endParaRPr lang="en-US"/>
        </a:p>
      </dgm:t>
    </dgm:pt>
    <dgm:pt modelId="{902C533B-717F-4284-83EA-ADEC79FF959A}" type="sibTrans" cxnId="{88834480-DEE2-45C3-991A-F5AC820FA099}">
      <dgm:prSet/>
      <dgm:spPr/>
      <dgm:t>
        <a:bodyPr/>
        <a:lstStyle/>
        <a:p>
          <a:endParaRPr lang="en-US"/>
        </a:p>
      </dgm:t>
    </dgm:pt>
    <dgm:pt modelId="{28A04248-3E6E-4328-9594-0D170D9C2649}" type="pres">
      <dgm:prSet presAssocID="{6DACE395-9315-4571-BCCF-ECB26F7F62DF}" presName="outerComposite" presStyleCnt="0">
        <dgm:presLayoutVars>
          <dgm:chMax val="5"/>
          <dgm:dir/>
          <dgm:resizeHandles val="exact"/>
        </dgm:presLayoutVars>
      </dgm:prSet>
      <dgm:spPr/>
    </dgm:pt>
    <dgm:pt modelId="{9214690B-23C2-4A12-9947-A0901C0E65F9}" type="pres">
      <dgm:prSet presAssocID="{6DACE395-9315-4571-BCCF-ECB26F7F62DF}" presName="dummyMaxCanvas" presStyleCnt="0">
        <dgm:presLayoutVars/>
      </dgm:prSet>
      <dgm:spPr/>
    </dgm:pt>
    <dgm:pt modelId="{F430BD6E-EFDE-4A4B-B804-E493664ED8D7}" type="pres">
      <dgm:prSet presAssocID="{6DACE395-9315-4571-BCCF-ECB26F7F62DF}" presName="ThreeNodes_1" presStyleLbl="node1" presStyleIdx="0" presStyleCnt="3">
        <dgm:presLayoutVars>
          <dgm:bulletEnabled val="1"/>
        </dgm:presLayoutVars>
      </dgm:prSet>
      <dgm:spPr/>
    </dgm:pt>
    <dgm:pt modelId="{7D5FB33D-7BD7-40F4-BFAE-64A632C9B40F}" type="pres">
      <dgm:prSet presAssocID="{6DACE395-9315-4571-BCCF-ECB26F7F62DF}" presName="ThreeNodes_2" presStyleLbl="node1" presStyleIdx="1" presStyleCnt="3">
        <dgm:presLayoutVars>
          <dgm:bulletEnabled val="1"/>
        </dgm:presLayoutVars>
      </dgm:prSet>
      <dgm:spPr/>
    </dgm:pt>
    <dgm:pt modelId="{0DBCBECD-0919-448F-A525-BC4EADCB3DF4}" type="pres">
      <dgm:prSet presAssocID="{6DACE395-9315-4571-BCCF-ECB26F7F62DF}" presName="ThreeNodes_3" presStyleLbl="node1" presStyleIdx="2" presStyleCnt="3">
        <dgm:presLayoutVars>
          <dgm:bulletEnabled val="1"/>
        </dgm:presLayoutVars>
      </dgm:prSet>
      <dgm:spPr/>
    </dgm:pt>
    <dgm:pt modelId="{FA71C5BE-A14C-403F-A5F8-9A28EA9108EF}" type="pres">
      <dgm:prSet presAssocID="{6DACE395-9315-4571-BCCF-ECB26F7F62DF}" presName="ThreeConn_1-2" presStyleLbl="fgAccFollowNode1" presStyleIdx="0" presStyleCnt="2">
        <dgm:presLayoutVars>
          <dgm:bulletEnabled val="1"/>
        </dgm:presLayoutVars>
      </dgm:prSet>
      <dgm:spPr/>
    </dgm:pt>
    <dgm:pt modelId="{17A106FA-9E11-4336-9E45-9170832BC47E}" type="pres">
      <dgm:prSet presAssocID="{6DACE395-9315-4571-BCCF-ECB26F7F62DF}" presName="ThreeConn_2-3" presStyleLbl="fgAccFollowNode1" presStyleIdx="1" presStyleCnt="2">
        <dgm:presLayoutVars>
          <dgm:bulletEnabled val="1"/>
        </dgm:presLayoutVars>
      </dgm:prSet>
      <dgm:spPr/>
    </dgm:pt>
    <dgm:pt modelId="{9082D3C3-702F-4488-AE98-DBA41C163CFA}" type="pres">
      <dgm:prSet presAssocID="{6DACE395-9315-4571-BCCF-ECB26F7F62DF}" presName="ThreeNodes_1_text" presStyleLbl="node1" presStyleIdx="2" presStyleCnt="3">
        <dgm:presLayoutVars>
          <dgm:bulletEnabled val="1"/>
        </dgm:presLayoutVars>
      </dgm:prSet>
      <dgm:spPr/>
    </dgm:pt>
    <dgm:pt modelId="{CE9845A3-243D-4202-A0D5-80E54CD2644F}" type="pres">
      <dgm:prSet presAssocID="{6DACE395-9315-4571-BCCF-ECB26F7F62DF}" presName="ThreeNodes_2_text" presStyleLbl="node1" presStyleIdx="2" presStyleCnt="3">
        <dgm:presLayoutVars>
          <dgm:bulletEnabled val="1"/>
        </dgm:presLayoutVars>
      </dgm:prSet>
      <dgm:spPr/>
    </dgm:pt>
    <dgm:pt modelId="{6126ADE9-5170-44B8-9C45-F70181FE18C5}" type="pres">
      <dgm:prSet presAssocID="{6DACE395-9315-4571-BCCF-ECB26F7F62DF}" presName="ThreeNodes_3_text" presStyleLbl="node1" presStyleIdx="2" presStyleCnt="3">
        <dgm:presLayoutVars>
          <dgm:bulletEnabled val="1"/>
        </dgm:presLayoutVars>
      </dgm:prSet>
      <dgm:spPr/>
    </dgm:pt>
  </dgm:ptLst>
  <dgm:cxnLst>
    <dgm:cxn modelId="{660C7E11-E38E-4B6C-9868-A40FDD9C10C5}" type="presOf" srcId="{BA885A46-0C23-4E30-B848-0ED35166AB24}" destId="{17A106FA-9E11-4336-9E45-9170832BC47E}" srcOrd="0" destOrd="0" presId="urn:microsoft.com/office/officeart/2005/8/layout/vProcess5"/>
    <dgm:cxn modelId="{508D8028-5940-41F6-B86A-D4B068E75946}" srcId="{6DACE395-9315-4571-BCCF-ECB26F7F62DF}" destId="{1A0D2D55-DC48-48A0-B9C6-19F7339B742C}" srcOrd="1" destOrd="0" parTransId="{32505697-5B59-4B6D-909D-DB45249E5C05}" sibTransId="{BA885A46-0C23-4E30-B848-0ED35166AB24}"/>
    <dgm:cxn modelId="{18F59C37-A854-44E6-A286-731B6837DA95}" type="presOf" srcId="{1A0D2D55-DC48-48A0-B9C6-19F7339B742C}" destId="{CE9845A3-243D-4202-A0D5-80E54CD2644F}" srcOrd="1" destOrd="0" presId="urn:microsoft.com/office/officeart/2005/8/layout/vProcess5"/>
    <dgm:cxn modelId="{3C4A893C-EACD-4F10-A11D-6252C2C41145}" type="presOf" srcId="{49987178-F853-478C-800C-9FA8A1DC1352}" destId="{F430BD6E-EFDE-4A4B-B804-E493664ED8D7}" srcOrd="0" destOrd="0" presId="urn:microsoft.com/office/officeart/2005/8/layout/vProcess5"/>
    <dgm:cxn modelId="{211DBD5F-071A-405A-B989-88A5F7B02DD8}" type="presOf" srcId="{F39A38B5-70E3-4DFC-B7C0-2E44E2A25EF0}" destId="{6126ADE9-5170-44B8-9C45-F70181FE18C5}" srcOrd="1" destOrd="0" presId="urn:microsoft.com/office/officeart/2005/8/layout/vProcess5"/>
    <dgm:cxn modelId="{699A7049-F726-4C6F-ABF8-A13C38746575}" type="presOf" srcId="{1A0D2D55-DC48-48A0-B9C6-19F7339B742C}" destId="{7D5FB33D-7BD7-40F4-BFAE-64A632C9B40F}" srcOrd="0" destOrd="0" presId="urn:microsoft.com/office/officeart/2005/8/layout/vProcess5"/>
    <dgm:cxn modelId="{88834480-DEE2-45C3-991A-F5AC820FA099}" srcId="{6DACE395-9315-4571-BCCF-ECB26F7F62DF}" destId="{F39A38B5-70E3-4DFC-B7C0-2E44E2A25EF0}" srcOrd="2" destOrd="0" parTransId="{1A98119D-8316-4CA7-B02A-C1A33AABAD5D}" sibTransId="{902C533B-717F-4284-83EA-ADEC79FF959A}"/>
    <dgm:cxn modelId="{82587180-6E4B-411D-A9AC-EA68B433FA59}" type="presOf" srcId="{49987178-F853-478C-800C-9FA8A1DC1352}" destId="{9082D3C3-702F-4488-AE98-DBA41C163CFA}" srcOrd="1" destOrd="0" presId="urn:microsoft.com/office/officeart/2005/8/layout/vProcess5"/>
    <dgm:cxn modelId="{5027D0C9-D270-41B7-AA17-3C71A07E64B9}" type="presOf" srcId="{6DACE395-9315-4571-BCCF-ECB26F7F62DF}" destId="{28A04248-3E6E-4328-9594-0D170D9C2649}" srcOrd="0" destOrd="0" presId="urn:microsoft.com/office/officeart/2005/8/layout/vProcess5"/>
    <dgm:cxn modelId="{C70874CB-FFB1-4FD8-AA17-09B04BE40EF8}" type="presOf" srcId="{5BBEAABD-86CA-40D5-B9B2-4E2FE102B5EF}" destId="{FA71C5BE-A14C-403F-A5F8-9A28EA9108EF}" srcOrd="0" destOrd="0" presId="urn:microsoft.com/office/officeart/2005/8/layout/vProcess5"/>
    <dgm:cxn modelId="{D5DCABCD-0274-4C85-A94D-B08AA16EB054}" srcId="{6DACE395-9315-4571-BCCF-ECB26F7F62DF}" destId="{49987178-F853-478C-800C-9FA8A1DC1352}" srcOrd="0" destOrd="0" parTransId="{C09B681F-ABA3-4B2E-89FD-1CD26A7FFF75}" sibTransId="{5BBEAABD-86CA-40D5-B9B2-4E2FE102B5EF}"/>
    <dgm:cxn modelId="{2C57B7EC-C654-4D8A-8187-4EB1747C4A36}" type="presOf" srcId="{F39A38B5-70E3-4DFC-B7C0-2E44E2A25EF0}" destId="{0DBCBECD-0919-448F-A525-BC4EADCB3DF4}" srcOrd="0" destOrd="0" presId="urn:microsoft.com/office/officeart/2005/8/layout/vProcess5"/>
    <dgm:cxn modelId="{C97C27E4-BB45-4C87-AE3A-956354F738B9}" type="presParOf" srcId="{28A04248-3E6E-4328-9594-0D170D9C2649}" destId="{9214690B-23C2-4A12-9947-A0901C0E65F9}" srcOrd="0" destOrd="0" presId="urn:microsoft.com/office/officeart/2005/8/layout/vProcess5"/>
    <dgm:cxn modelId="{1657C0C7-908E-4C72-B66A-D0DFDFEAAF01}" type="presParOf" srcId="{28A04248-3E6E-4328-9594-0D170D9C2649}" destId="{F430BD6E-EFDE-4A4B-B804-E493664ED8D7}" srcOrd="1" destOrd="0" presId="urn:microsoft.com/office/officeart/2005/8/layout/vProcess5"/>
    <dgm:cxn modelId="{81874BFC-5418-4DA7-95B2-64844D862079}" type="presParOf" srcId="{28A04248-3E6E-4328-9594-0D170D9C2649}" destId="{7D5FB33D-7BD7-40F4-BFAE-64A632C9B40F}" srcOrd="2" destOrd="0" presId="urn:microsoft.com/office/officeart/2005/8/layout/vProcess5"/>
    <dgm:cxn modelId="{6BD10CB5-79DA-4441-BAB4-647895D1FE96}" type="presParOf" srcId="{28A04248-3E6E-4328-9594-0D170D9C2649}" destId="{0DBCBECD-0919-448F-A525-BC4EADCB3DF4}" srcOrd="3" destOrd="0" presId="urn:microsoft.com/office/officeart/2005/8/layout/vProcess5"/>
    <dgm:cxn modelId="{A23EF442-8ED4-4A55-8CF0-9B37C66719BE}" type="presParOf" srcId="{28A04248-3E6E-4328-9594-0D170D9C2649}" destId="{FA71C5BE-A14C-403F-A5F8-9A28EA9108EF}" srcOrd="4" destOrd="0" presId="urn:microsoft.com/office/officeart/2005/8/layout/vProcess5"/>
    <dgm:cxn modelId="{71FA5CA6-69C6-4AE6-8B4D-6BBAE6EAE8E7}" type="presParOf" srcId="{28A04248-3E6E-4328-9594-0D170D9C2649}" destId="{17A106FA-9E11-4336-9E45-9170832BC47E}" srcOrd="5" destOrd="0" presId="urn:microsoft.com/office/officeart/2005/8/layout/vProcess5"/>
    <dgm:cxn modelId="{5E6ECD70-6078-4976-86F8-87491A9FFCDE}" type="presParOf" srcId="{28A04248-3E6E-4328-9594-0D170D9C2649}" destId="{9082D3C3-702F-4488-AE98-DBA41C163CFA}" srcOrd="6" destOrd="0" presId="urn:microsoft.com/office/officeart/2005/8/layout/vProcess5"/>
    <dgm:cxn modelId="{78B8DA56-1648-4F33-94F8-647E03E90B83}" type="presParOf" srcId="{28A04248-3E6E-4328-9594-0D170D9C2649}" destId="{CE9845A3-243D-4202-A0D5-80E54CD2644F}" srcOrd="7" destOrd="0" presId="urn:microsoft.com/office/officeart/2005/8/layout/vProcess5"/>
    <dgm:cxn modelId="{ACE3A2A3-599C-4E63-99EE-A2F938D65086}" type="presParOf" srcId="{28A04248-3E6E-4328-9594-0D170D9C2649}" destId="{6126ADE9-5170-44B8-9C45-F70181FE18C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D49D44-9EA1-4E23-A377-9341E782B5A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AD1C7A0-7112-4F5C-93DF-281955E37AF2}">
      <dgm:prSet/>
      <dgm:spPr>
        <a:solidFill>
          <a:srgbClr val="009999"/>
        </a:solidFill>
      </dgm:spPr>
      <dgm:t>
        <a:bodyPr/>
        <a:lstStyle/>
        <a:p>
          <a:r>
            <a:rPr lang="tr-TR"/>
            <a:t>B) YÖNETİM SÜRECİ YAKLAŞIMI</a:t>
          </a:r>
          <a:endParaRPr lang="en-US"/>
        </a:p>
      </dgm:t>
    </dgm:pt>
    <dgm:pt modelId="{667BF345-B026-4515-ABE7-1AA146FFE2A2}" type="parTrans" cxnId="{D909A529-DBFA-4C57-AFF4-CA2F3968CB01}">
      <dgm:prSet/>
      <dgm:spPr/>
      <dgm:t>
        <a:bodyPr/>
        <a:lstStyle/>
        <a:p>
          <a:endParaRPr lang="en-US"/>
        </a:p>
      </dgm:t>
    </dgm:pt>
    <dgm:pt modelId="{2A1C865A-FACC-4C8F-A5E1-67793F5E040D}" type="sibTrans" cxnId="{D909A529-DBFA-4C57-AFF4-CA2F3968CB01}">
      <dgm:prSet/>
      <dgm:spPr/>
      <dgm:t>
        <a:bodyPr/>
        <a:lstStyle/>
        <a:p>
          <a:endParaRPr lang="en-US"/>
        </a:p>
      </dgm:t>
    </dgm:pt>
    <dgm:pt modelId="{0D34D804-ECA7-416C-A9C0-48564723391E}">
      <dgm:prSet/>
      <dgm:spPr/>
      <dgm:t>
        <a:bodyPr/>
        <a:lstStyle/>
        <a:p>
          <a:r>
            <a:rPr lang="tr-TR"/>
            <a:t>Fayol’e göre işletme faaliyetleri</a:t>
          </a:r>
          <a:endParaRPr lang="en-US"/>
        </a:p>
      </dgm:t>
    </dgm:pt>
    <dgm:pt modelId="{20DB9A54-19E4-4385-9CFF-1E75B835E958}" type="parTrans" cxnId="{930CEC2D-9FFB-4EC8-BADF-4A652D24FE01}">
      <dgm:prSet/>
      <dgm:spPr/>
      <dgm:t>
        <a:bodyPr/>
        <a:lstStyle/>
        <a:p>
          <a:endParaRPr lang="en-US"/>
        </a:p>
      </dgm:t>
    </dgm:pt>
    <dgm:pt modelId="{4796A4EC-5B95-4CD3-A066-D84CF1DA5987}" type="sibTrans" cxnId="{930CEC2D-9FFB-4EC8-BADF-4A652D24FE01}">
      <dgm:prSet/>
      <dgm:spPr/>
      <dgm:t>
        <a:bodyPr/>
        <a:lstStyle/>
        <a:p>
          <a:endParaRPr lang="en-US"/>
        </a:p>
      </dgm:t>
    </dgm:pt>
    <dgm:pt modelId="{AC7A0552-FB44-40B2-83A7-66FF4915316E}">
      <dgm:prSet/>
      <dgm:spPr/>
      <dgm:t>
        <a:bodyPr/>
        <a:lstStyle/>
        <a:p>
          <a:r>
            <a:rPr lang="tr-TR"/>
            <a:t>Teknik faaliyetler (üretim faaliyetleri)</a:t>
          </a:r>
          <a:endParaRPr lang="en-US"/>
        </a:p>
      </dgm:t>
    </dgm:pt>
    <dgm:pt modelId="{13B080C7-5CC8-42FF-9ADE-034058065A7C}" type="parTrans" cxnId="{7FCF70AC-AE93-4353-952B-1CD04FC1B6FB}">
      <dgm:prSet/>
      <dgm:spPr/>
      <dgm:t>
        <a:bodyPr/>
        <a:lstStyle/>
        <a:p>
          <a:endParaRPr lang="en-US"/>
        </a:p>
      </dgm:t>
    </dgm:pt>
    <dgm:pt modelId="{5C84A084-C510-48F6-B82B-4AECD08A464F}" type="sibTrans" cxnId="{7FCF70AC-AE93-4353-952B-1CD04FC1B6FB}">
      <dgm:prSet/>
      <dgm:spPr/>
      <dgm:t>
        <a:bodyPr/>
        <a:lstStyle/>
        <a:p>
          <a:endParaRPr lang="en-US"/>
        </a:p>
      </dgm:t>
    </dgm:pt>
    <dgm:pt modelId="{1ED2DC92-93C4-4FE1-8B9E-C81373AFC3F4}">
      <dgm:prSet/>
      <dgm:spPr/>
      <dgm:t>
        <a:bodyPr/>
        <a:lstStyle/>
        <a:p>
          <a:r>
            <a:rPr lang="tr-TR"/>
            <a:t>Ticari faaliyetler (alım, satım vb)</a:t>
          </a:r>
          <a:endParaRPr lang="en-US"/>
        </a:p>
      </dgm:t>
    </dgm:pt>
    <dgm:pt modelId="{32FFC733-5314-45B9-9A51-134539357F34}" type="parTrans" cxnId="{613D7FF4-7E2C-4C30-85C0-13CDB74E7E96}">
      <dgm:prSet/>
      <dgm:spPr/>
      <dgm:t>
        <a:bodyPr/>
        <a:lstStyle/>
        <a:p>
          <a:endParaRPr lang="en-US"/>
        </a:p>
      </dgm:t>
    </dgm:pt>
    <dgm:pt modelId="{E989BBB7-006D-4F82-843A-F4DCAC34E5EE}" type="sibTrans" cxnId="{613D7FF4-7E2C-4C30-85C0-13CDB74E7E96}">
      <dgm:prSet/>
      <dgm:spPr/>
      <dgm:t>
        <a:bodyPr/>
        <a:lstStyle/>
        <a:p>
          <a:endParaRPr lang="en-US"/>
        </a:p>
      </dgm:t>
    </dgm:pt>
    <dgm:pt modelId="{070353EF-EA30-46D9-BFC8-E9AACC1CD0F1}">
      <dgm:prSet/>
      <dgm:spPr/>
      <dgm:t>
        <a:bodyPr/>
        <a:lstStyle/>
        <a:p>
          <a:r>
            <a:rPr lang="tr-TR"/>
            <a:t>Mali faaliyetler (para bulma ve kullanma)</a:t>
          </a:r>
          <a:endParaRPr lang="en-US"/>
        </a:p>
      </dgm:t>
    </dgm:pt>
    <dgm:pt modelId="{02CA62C9-0F3A-4565-A12F-7D8EEF82A910}" type="parTrans" cxnId="{D7FD4E60-9142-4545-B203-93C35FC1B7CB}">
      <dgm:prSet/>
      <dgm:spPr/>
      <dgm:t>
        <a:bodyPr/>
        <a:lstStyle/>
        <a:p>
          <a:endParaRPr lang="en-US"/>
        </a:p>
      </dgm:t>
    </dgm:pt>
    <dgm:pt modelId="{12C9CD22-C4E0-47FB-A28D-9AD524D11236}" type="sibTrans" cxnId="{D7FD4E60-9142-4545-B203-93C35FC1B7CB}">
      <dgm:prSet/>
      <dgm:spPr/>
      <dgm:t>
        <a:bodyPr/>
        <a:lstStyle/>
        <a:p>
          <a:endParaRPr lang="en-US"/>
        </a:p>
      </dgm:t>
    </dgm:pt>
    <dgm:pt modelId="{547EB07D-CA0F-41BA-99B4-E0D8BBFCB11B}">
      <dgm:prSet/>
      <dgm:spPr/>
      <dgm:t>
        <a:bodyPr/>
        <a:lstStyle/>
        <a:p>
          <a:r>
            <a:rPr lang="tr-TR"/>
            <a:t>Muhasebeye ilişkin faaliyetler</a:t>
          </a:r>
          <a:endParaRPr lang="en-US"/>
        </a:p>
      </dgm:t>
    </dgm:pt>
    <dgm:pt modelId="{1B773FFA-35CA-493A-B1B2-1C7A98652A44}" type="parTrans" cxnId="{D8E09DFB-3932-40DE-977E-9A9F30FE9BED}">
      <dgm:prSet/>
      <dgm:spPr/>
      <dgm:t>
        <a:bodyPr/>
        <a:lstStyle/>
        <a:p>
          <a:endParaRPr lang="en-US"/>
        </a:p>
      </dgm:t>
    </dgm:pt>
    <dgm:pt modelId="{55EF428B-8F35-4E2C-AD8F-224147A1BA76}" type="sibTrans" cxnId="{D8E09DFB-3932-40DE-977E-9A9F30FE9BED}">
      <dgm:prSet/>
      <dgm:spPr/>
      <dgm:t>
        <a:bodyPr/>
        <a:lstStyle/>
        <a:p>
          <a:endParaRPr lang="en-US"/>
        </a:p>
      </dgm:t>
    </dgm:pt>
    <dgm:pt modelId="{605BAE4E-E62A-49A3-8A7D-BCDADD1389C8}">
      <dgm:prSet/>
      <dgm:spPr/>
      <dgm:t>
        <a:bodyPr/>
        <a:lstStyle/>
        <a:p>
          <a:r>
            <a:rPr lang="tr-TR"/>
            <a:t>Güvenlik faaliyetleri</a:t>
          </a:r>
          <a:endParaRPr lang="en-US"/>
        </a:p>
      </dgm:t>
    </dgm:pt>
    <dgm:pt modelId="{0A8AB126-7C16-4159-9278-495CE4D99EAF}" type="parTrans" cxnId="{DD2C4D9D-8CFF-439E-A753-594182E59459}">
      <dgm:prSet/>
      <dgm:spPr/>
      <dgm:t>
        <a:bodyPr/>
        <a:lstStyle/>
        <a:p>
          <a:endParaRPr lang="en-US"/>
        </a:p>
      </dgm:t>
    </dgm:pt>
    <dgm:pt modelId="{52AC439B-4C03-4FE4-916B-DBC7BA2AF292}" type="sibTrans" cxnId="{DD2C4D9D-8CFF-439E-A753-594182E59459}">
      <dgm:prSet/>
      <dgm:spPr/>
      <dgm:t>
        <a:bodyPr/>
        <a:lstStyle/>
        <a:p>
          <a:endParaRPr lang="en-US"/>
        </a:p>
      </dgm:t>
    </dgm:pt>
    <dgm:pt modelId="{066A2F71-1616-4CBD-984B-D8F4F49DF2E7}">
      <dgm:prSet/>
      <dgm:spPr/>
      <dgm:t>
        <a:bodyPr/>
        <a:lstStyle/>
        <a:p>
          <a:r>
            <a:rPr lang="tr-TR"/>
            <a:t>Yönetim faaliyetleri</a:t>
          </a:r>
          <a:endParaRPr lang="en-US"/>
        </a:p>
      </dgm:t>
    </dgm:pt>
    <dgm:pt modelId="{68FC48E1-DE9B-499D-B8F1-F861F36A5AC5}" type="parTrans" cxnId="{8FE2DA95-AA62-45F2-9C37-68233B262BE9}">
      <dgm:prSet/>
      <dgm:spPr/>
      <dgm:t>
        <a:bodyPr/>
        <a:lstStyle/>
        <a:p>
          <a:endParaRPr lang="en-US"/>
        </a:p>
      </dgm:t>
    </dgm:pt>
    <dgm:pt modelId="{D46DCCB3-B377-4147-A9E7-723FA7CFF1EB}" type="sibTrans" cxnId="{8FE2DA95-AA62-45F2-9C37-68233B262BE9}">
      <dgm:prSet/>
      <dgm:spPr/>
      <dgm:t>
        <a:bodyPr/>
        <a:lstStyle/>
        <a:p>
          <a:endParaRPr lang="en-US"/>
        </a:p>
      </dgm:t>
    </dgm:pt>
    <dgm:pt modelId="{09F83006-3B26-4877-8829-B9ABCC975D6F}" type="pres">
      <dgm:prSet presAssocID="{B7D49D44-9EA1-4E23-A377-9341E782B5A6}" presName="linear" presStyleCnt="0">
        <dgm:presLayoutVars>
          <dgm:dir/>
          <dgm:animLvl val="lvl"/>
          <dgm:resizeHandles val="exact"/>
        </dgm:presLayoutVars>
      </dgm:prSet>
      <dgm:spPr/>
    </dgm:pt>
    <dgm:pt modelId="{46A5616C-9085-484C-934C-E0D9B9325DB8}" type="pres">
      <dgm:prSet presAssocID="{DAD1C7A0-7112-4F5C-93DF-281955E37AF2}" presName="parentLin" presStyleCnt="0"/>
      <dgm:spPr/>
    </dgm:pt>
    <dgm:pt modelId="{F373F176-483A-48A1-9C9E-89AB2BB8529D}" type="pres">
      <dgm:prSet presAssocID="{DAD1C7A0-7112-4F5C-93DF-281955E37AF2}" presName="parentLeftMargin" presStyleLbl="node1" presStyleIdx="0" presStyleCnt="2"/>
      <dgm:spPr/>
    </dgm:pt>
    <dgm:pt modelId="{3BED1CFC-C911-4D49-ACBD-50A397958806}" type="pres">
      <dgm:prSet presAssocID="{DAD1C7A0-7112-4F5C-93DF-281955E37AF2}" presName="parentText" presStyleLbl="node1" presStyleIdx="0" presStyleCnt="2">
        <dgm:presLayoutVars>
          <dgm:chMax val="0"/>
          <dgm:bulletEnabled val="1"/>
        </dgm:presLayoutVars>
      </dgm:prSet>
      <dgm:spPr/>
    </dgm:pt>
    <dgm:pt modelId="{686F26C9-88BB-4058-B5D9-17873478FA5B}" type="pres">
      <dgm:prSet presAssocID="{DAD1C7A0-7112-4F5C-93DF-281955E37AF2}" presName="negativeSpace" presStyleCnt="0"/>
      <dgm:spPr/>
    </dgm:pt>
    <dgm:pt modelId="{2618BEA9-45F3-46D8-A7A1-BB5995D83A35}" type="pres">
      <dgm:prSet presAssocID="{DAD1C7A0-7112-4F5C-93DF-281955E37AF2}" presName="childText" presStyleLbl="conFgAcc1" presStyleIdx="0" presStyleCnt="2">
        <dgm:presLayoutVars>
          <dgm:bulletEnabled val="1"/>
        </dgm:presLayoutVars>
      </dgm:prSet>
      <dgm:spPr/>
    </dgm:pt>
    <dgm:pt modelId="{DC9F96EE-3BF1-4B6C-993D-764C8E74C18D}" type="pres">
      <dgm:prSet presAssocID="{2A1C865A-FACC-4C8F-A5E1-67793F5E040D}" presName="spaceBetweenRectangles" presStyleCnt="0"/>
      <dgm:spPr/>
    </dgm:pt>
    <dgm:pt modelId="{BFB7C401-98BA-4945-9B0C-D2347A3BDACA}" type="pres">
      <dgm:prSet presAssocID="{0D34D804-ECA7-416C-A9C0-48564723391E}" presName="parentLin" presStyleCnt="0"/>
      <dgm:spPr/>
    </dgm:pt>
    <dgm:pt modelId="{9C5B6521-1320-421E-804E-8F911F9C81D5}" type="pres">
      <dgm:prSet presAssocID="{0D34D804-ECA7-416C-A9C0-48564723391E}" presName="parentLeftMargin" presStyleLbl="node1" presStyleIdx="0" presStyleCnt="2"/>
      <dgm:spPr/>
    </dgm:pt>
    <dgm:pt modelId="{A79744D3-B743-4ECA-80F0-D2556E146627}" type="pres">
      <dgm:prSet presAssocID="{0D34D804-ECA7-416C-A9C0-48564723391E}" presName="parentText" presStyleLbl="node1" presStyleIdx="1" presStyleCnt="2">
        <dgm:presLayoutVars>
          <dgm:chMax val="0"/>
          <dgm:bulletEnabled val="1"/>
        </dgm:presLayoutVars>
      </dgm:prSet>
      <dgm:spPr/>
    </dgm:pt>
    <dgm:pt modelId="{6DDCB59B-D7E4-4907-8E1B-52E255481968}" type="pres">
      <dgm:prSet presAssocID="{0D34D804-ECA7-416C-A9C0-48564723391E}" presName="negativeSpace" presStyleCnt="0"/>
      <dgm:spPr/>
    </dgm:pt>
    <dgm:pt modelId="{15AAFBB8-BF4B-4234-B3CF-E48FBCC7BCCB}" type="pres">
      <dgm:prSet presAssocID="{0D34D804-ECA7-416C-A9C0-48564723391E}" presName="childText" presStyleLbl="conFgAcc1" presStyleIdx="1" presStyleCnt="2">
        <dgm:presLayoutVars>
          <dgm:bulletEnabled val="1"/>
        </dgm:presLayoutVars>
      </dgm:prSet>
      <dgm:spPr/>
    </dgm:pt>
  </dgm:ptLst>
  <dgm:cxnLst>
    <dgm:cxn modelId="{769A5123-C9CD-458E-B75A-D5DC2449E743}" type="presOf" srcId="{547EB07D-CA0F-41BA-99B4-E0D8BBFCB11B}" destId="{15AAFBB8-BF4B-4234-B3CF-E48FBCC7BCCB}" srcOrd="0" destOrd="3" presId="urn:microsoft.com/office/officeart/2005/8/layout/list1"/>
    <dgm:cxn modelId="{D909A529-DBFA-4C57-AFF4-CA2F3968CB01}" srcId="{B7D49D44-9EA1-4E23-A377-9341E782B5A6}" destId="{DAD1C7A0-7112-4F5C-93DF-281955E37AF2}" srcOrd="0" destOrd="0" parTransId="{667BF345-B026-4515-ABE7-1AA146FFE2A2}" sibTransId="{2A1C865A-FACC-4C8F-A5E1-67793F5E040D}"/>
    <dgm:cxn modelId="{930CEC2D-9FFB-4EC8-BADF-4A652D24FE01}" srcId="{B7D49D44-9EA1-4E23-A377-9341E782B5A6}" destId="{0D34D804-ECA7-416C-A9C0-48564723391E}" srcOrd="1" destOrd="0" parTransId="{20DB9A54-19E4-4385-9CFF-1E75B835E958}" sibTransId="{4796A4EC-5B95-4CD3-A066-D84CF1DA5987}"/>
    <dgm:cxn modelId="{D7FD4E60-9142-4545-B203-93C35FC1B7CB}" srcId="{0D34D804-ECA7-416C-A9C0-48564723391E}" destId="{070353EF-EA30-46D9-BFC8-E9AACC1CD0F1}" srcOrd="2" destOrd="0" parTransId="{02CA62C9-0F3A-4565-A12F-7D8EEF82A910}" sibTransId="{12C9CD22-C4E0-47FB-A28D-9AD524D11236}"/>
    <dgm:cxn modelId="{858BE568-3C98-4EB0-8992-44B2E672DB13}" type="presOf" srcId="{1ED2DC92-93C4-4FE1-8B9E-C81373AFC3F4}" destId="{15AAFBB8-BF4B-4234-B3CF-E48FBCC7BCCB}" srcOrd="0" destOrd="1" presId="urn:microsoft.com/office/officeart/2005/8/layout/list1"/>
    <dgm:cxn modelId="{0B39EF73-9A15-4731-A13F-26280470E7EC}" type="presOf" srcId="{0D34D804-ECA7-416C-A9C0-48564723391E}" destId="{9C5B6521-1320-421E-804E-8F911F9C81D5}" srcOrd="0" destOrd="0" presId="urn:microsoft.com/office/officeart/2005/8/layout/list1"/>
    <dgm:cxn modelId="{E82D767C-8BC4-4603-88A3-655EDE745190}" type="presOf" srcId="{DAD1C7A0-7112-4F5C-93DF-281955E37AF2}" destId="{3BED1CFC-C911-4D49-ACBD-50A397958806}" srcOrd="1" destOrd="0" presId="urn:microsoft.com/office/officeart/2005/8/layout/list1"/>
    <dgm:cxn modelId="{8FE2DA95-AA62-45F2-9C37-68233B262BE9}" srcId="{0D34D804-ECA7-416C-A9C0-48564723391E}" destId="{066A2F71-1616-4CBD-984B-D8F4F49DF2E7}" srcOrd="5" destOrd="0" parTransId="{68FC48E1-DE9B-499D-B8F1-F861F36A5AC5}" sibTransId="{D46DCCB3-B377-4147-A9E7-723FA7CFF1EB}"/>
    <dgm:cxn modelId="{5FFEE99C-2BC2-4562-ABFC-C1F8E8490C07}" type="presOf" srcId="{B7D49D44-9EA1-4E23-A377-9341E782B5A6}" destId="{09F83006-3B26-4877-8829-B9ABCC975D6F}" srcOrd="0" destOrd="0" presId="urn:microsoft.com/office/officeart/2005/8/layout/list1"/>
    <dgm:cxn modelId="{DD2C4D9D-8CFF-439E-A753-594182E59459}" srcId="{0D34D804-ECA7-416C-A9C0-48564723391E}" destId="{605BAE4E-E62A-49A3-8A7D-BCDADD1389C8}" srcOrd="4" destOrd="0" parTransId="{0A8AB126-7C16-4159-9278-495CE4D99EAF}" sibTransId="{52AC439B-4C03-4FE4-916B-DBC7BA2AF292}"/>
    <dgm:cxn modelId="{7FCF70AC-AE93-4353-952B-1CD04FC1B6FB}" srcId="{0D34D804-ECA7-416C-A9C0-48564723391E}" destId="{AC7A0552-FB44-40B2-83A7-66FF4915316E}" srcOrd="0" destOrd="0" parTransId="{13B080C7-5CC8-42FF-9ADE-034058065A7C}" sibTransId="{5C84A084-C510-48F6-B82B-4AECD08A464F}"/>
    <dgm:cxn modelId="{F4EBFEB7-1511-4490-BAD8-0AEAA1898B85}" type="presOf" srcId="{DAD1C7A0-7112-4F5C-93DF-281955E37AF2}" destId="{F373F176-483A-48A1-9C9E-89AB2BB8529D}" srcOrd="0" destOrd="0" presId="urn:microsoft.com/office/officeart/2005/8/layout/list1"/>
    <dgm:cxn modelId="{01D55FCF-58EA-4EDC-BFCC-FE6665EA887B}" type="presOf" srcId="{0D34D804-ECA7-416C-A9C0-48564723391E}" destId="{A79744D3-B743-4ECA-80F0-D2556E146627}" srcOrd="1" destOrd="0" presId="urn:microsoft.com/office/officeart/2005/8/layout/list1"/>
    <dgm:cxn modelId="{4738C7E2-D49C-4BCF-8788-0337D0E9DC2E}" type="presOf" srcId="{AC7A0552-FB44-40B2-83A7-66FF4915316E}" destId="{15AAFBB8-BF4B-4234-B3CF-E48FBCC7BCCB}" srcOrd="0" destOrd="0" presId="urn:microsoft.com/office/officeart/2005/8/layout/list1"/>
    <dgm:cxn modelId="{8D7525E3-5A39-48AB-BC9D-1650F2006F88}" type="presOf" srcId="{070353EF-EA30-46D9-BFC8-E9AACC1CD0F1}" destId="{15AAFBB8-BF4B-4234-B3CF-E48FBCC7BCCB}" srcOrd="0" destOrd="2" presId="urn:microsoft.com/office/officeart/2005/8/layout/list1"/>
    <dgm:cxn modelId="{613D7FF4-7E2C-4C30-85C0-13CDB74E7E96}" srcId="{0D34D804-ECA7-416C-A9C0-48564723391E}" destId="{1ED2DC92-93C4-4FE1-8B9E-C81373AFC3F4}" srcOrd="1" destOrd="0" parTransId="{32FFC733-5314-45B9-9A51-134539357F34}" sibTransId="{E989BBB7-006D-4F82-843A-F4DCAC34E5EE}"/>
    <dgm:cxn modelId="{949E2CF6-6949-4944-A938-2D871CB4AA92}" type="presOf" srcId="{605BAE4E-E62A-49A3-8A7D-BCDADD1389C8}" destId="{15AAFBB8-BF4B-4234-B3CF-E48FBCC7BCCB}" srcOrd="0" destOrd="4" presId="urn:microsoft.com/office/officeart/2005/8/layout/list1"/>
    <dgm:cxn modelId="{90D3D0F9-DDB2-4BE2-A825-D033810B312B}" type="presOf" srcId="{066A2F71-1616-4CBD-984B-D8F4F49DF2E7}" destId="{15AAFBB8-BF4B-4234-B3CF-E48FBCC7BCCB}" srcOrd="0" destOrd="5" presId="urn:microsoft.com/office/officeart/2005/8/layout/list1"/>
    <dgm:cxn modelId="{D8E09DFB-3932-40DE-977E-9A9F30FE9BED}" srcId="{0D34D804-ECA7-416C-A9C0-48564723391E}" destId="{547EB07D-CA0F-41BA-99B4-E0D8BBFCB11B}" srcOrd="3" destOrd="0" parTransId="{1B773FFA-35CA-493A-B1B2-1C7A98652A44}" sibTransId="{55EF428B-8F35-4E2C-AD8F-224147A1BA76}"/>
    <dgm:cxn modelId="{899AC1C1-65DF-4690-AC95-A7F0F06F8596}" type="presParOf" srcId="{09F83006-3B26-4877-8829-B9ABCC975D6F}" destId="{46A5616C-9085-484C-934C-E0D9B9325DB8}" srcOrd="0" destOrd="0" presId="urn:microsoft.com/office/officeart/2005/8/layout/list1"/>
    <dgm:cxn modelId="{8AD43E9D-8801-441D-A166-FC9C0AFC8F68}" type="presParOf" srcId="{46A5616C-9085-484C-934C-E0D9B9325DB8}" destId="{F373F176-483A-48A1-9C9E-89AB2BB8529D}" srcOrd="0" destOrd="0" presId="urn:microsoft.com/office/officeart/2005/8/layout/list1"/>
    <dgm:cxn modelId="{806A4E8F-14AF-4523-9588-F405481AD0DB}" type="presParOf" srcId="{46A5616C-9085-484C-934C-E0D9B9325DB8}" destId="{3BED1CFC-C911-4D49-ACBD-50A397958806}" srcOrd="1" destOrd="0" presId="urn:microsoft.com/office/officeart/2005/8/layout/list1"/>
    <dgm:cxn modelId="{BF5AD2DC-7F25-4E15-9C5F-47BF050D0B24}" type="presParOf" srcId="{09F83006-3B26-4877-8829-B9ABCC975D6F}" destId="{686F26C9-88BB-4058-B5D9-17873478FA5B}" srcOrd="1" destOrd="0" presId="urn:microsoft.com/office/officeart/2005/8/layout/list1"/>
    <dgm:cxn modelId="{DAC27737-203A-47EC-8023-71FDE4662541}" type="presParOf" srcId="{09F83006-3B26-4877-8829-B9ABCC975D6F}" destId="{2618BEA9-45F3-46D8-A7A1-BB5995D83A35}" srcOrd="2" destOrd="0" presId="urn:microsoft.com/office/officeart/2005/8/layout/list1"/>
    <dgm:cxn modelId="{851F9E30-4419-40F6-A2E8-A03C6CB8C361}" type="presParOf" srcId="{09F83006-3B26-4877-8829-B9ABCC975D6F}" destId="{DC9F96EE-3BF1-4B6C-993D-764C8E74C18D}" srcOrd="3" destOrd="0" presId="urn:microsoft.com/office/officeart/2005/8/layout/list1"/>
    <dgm:cxn modelId="{565F8765-1EE8-430A-9630-61EBABBDF53D}" type="presParOf" srcId="{09F83006-3B26-4877-8829-B9ABCC975D6F}" destId="{BFB7C401-98BA-4945-9B0C-D2347A3BDACA}" srcOrd="4" destOrd="0" presId="urn:microsoft.com/office/officeart/2005/8/layout/list1"/>
    <dgm:cxn modelId="{EDAF5848-D9DF-43EB-8C3B-D1E8CC8094F8}" type="presParOf" srcId="{BFB7C401-98BA-4945-9B0C-D2347A3BDACA}" destId="{9C5B6521-1320-421E-804E-8F911F9C81D5}" srcOrd="0" destOrd="0" presId="urn:microsoft.com/office/officeart/2005/8/layout/list1"/>
    <dgm:cxn modelId="{F694DDD3-AE31-4F7B-BACC-6482269D657C}" type="presParOf" srcId="{BFB7C401-98BA-4945-9B0C-D2347A3BDACA}" destId="{A79744D3-B743-4ECA-80F0-D2556E146627}" srcOrd="1" destOrd="0" presId="urn:microsoft.com/office/officeart/2005/8/layout/list1"/>
    <dgm:cxn modelId="{38AE6905-009A-4A38-B02C-96D62FCF2112}" type="presParOf" srcId="{09F83006-3B26-4877-8829-B9ABCC975D6F}" destId="{6DDCB59B-D7E4-4907-8E1B-52E255481968}" srcOrd="5" destOrd="0" presId="urn:microsoft.com/office/officeart/2005/8/layout/list1"/>
    <dgm:cxn modelId="{1FC1DBBE-18AC-4485-B556-ED85DE638DC3}" type="presParOf" srcId="{09F83006-3B26-4877-8829-B9ABCC975D6F}" destId="{15AAFBB8-BF4B-4234-B3CF-E48FBCC7BC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0BD6E-EFDE-4A4B-B804-E493664ED8D7}">
      <dsp:nvSpPr>
        <dsp:cNvPr id="0" name=""/>
        <dsp:cNvSpPr/>
      </dsp:nvSpPr>
      <dsp:spPr>
        <a:xfrm>
          <a:off x="0" y="0"/>
          <a:ext cx="8339137" cy="1328737"/>
        </a:xfrm>
        <a:prstGeom prst="roundRect">
          <a:avLst>
            <a:gd name="adj" fmla="val 10000"/>
          </a:avLst>
        </a:prstGeom>
        <a:solidFill>
          <a:srgbClr val="00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baseline="0"/>
            <a:t>KLASİK (GELENEKSEL) YÖNETİM KURAMI</a:t>
          </a:r>
          <a:endParaRPr lang="en-US" sz="3300" kern="1200"/>
        </a:p>
      </dsp:txBody>
      <dsp:txXfrm>
        <a:off x="38917" y="38917"/>
        <a:ext cx="6905326" cy="1250903"/>
      </dsp:txXfrm>
    </dsp:sp>
    <dsp:sp modelId="{7D5FB33D-7BD7-40F4-BFAE-64A632C9B40F}">
      <dsp:nvSpPr>
        <dsp:cNvPr id="0" name=""/>
        <dsp:cNvSpPr/>
      </dsp:nvSpPr>
      <dsp:spPr>
        <a:xfrm>
          <a:off x="735806" y="1550193"/>
          <a:ext cx="8339137" cy="1328737"/>
        </a:xfrm>
        <a:prstGeom prst="roundRect">
          <a:avLst>
            <a:gd name="adj" fmla="val 10000"/>
          </a:avLst>
        </a:prstGeom>
        <a:solidFill>
          <a:srgbClr val="00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baseline="0"/>
            <a:t>NEO KLASİK (İNSAN İLİŞKİLERİ ) YÖNETİM KURAMI</a:t>
          </a:r>
          <a:endParaRPr lang="en-US" sz="3300" kern="1200"/>
        </a:p>
      </dsp:txBody>
      <dsp:txXfrm>
        <a:off x="774723" y="1589110"/>
        <a:ext cx="6661817" cy="1250903"/>
      </dsp:txXfrm>
    </dsp:sp>
    <dsp:sp modelId="{0DBCBECD-0919-448F-A525-BC4EADCB3DF4}">
      <dsp:nvSpPr>
        <dsp:cNvPr id="0" name=""/>
        <dsp:cNvSpPr/>
      </dsp:nvSpPr>
      <dsp:spPr>
        <a:xfrm>
          <a:off x="1471612" y="3100387"/>
          <a:ext cx="8339137" cy="1328737"/>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tr-TR" sz="3300" kern="1200" baseline="0"/>
            <a:t>MODERN YÖNETİM KURAMI</a:t>
          </a:r>
          <a:endParaRPr lang="en-US" sz="3300" kern="1200"/>
        </a:p>
      </dsp:txBody>
      <dsp:txXfrm>
        <a:off x="1510529" y="3139304"/>
        <a:ext cx="6661817" cy="1250903"/>
      </dsp:txXfrm>
    </dsp:sp>
    <dsp:sp modelId="{FA71C5BE-A14C-403F-A5F8-9A28EA9108EF}">
      <dsp:nvSpPr>
        <dsp:cNvPr id="0" name=""/>
        <dsp:cNvSpPr/>
      </dsp:nvSpPr>
      <dsp:spPr>
        <a:xfrm>
          <a:off x="7475458" y="1007625"/>
          <a:ext cx="863679" cy="86367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69786" y="1007625"/>
        <a:ext cx="475023" cy="649918"/>
      </dsp:txXfrm>
    </dsp:sp>
    <dsp:sp modelId="{17A106FA-9E11-4336-9E45-9170832BC47E}">
      <dsp:nvSpPr>
        <dsp:cNvPr id="0" name=""/>
        <dsp:cNvSpPr/>
      </dsp:nvSpPr>
      <dsp:spPr>
        <a:xfrm>
          <a:off x="8211264" y="2548961"/>
          <a:ext cx="863679" cy="863679"/>
        </a:xfrm>
        <a:prstGeom prst="downArrow">
          <a:avLst>
            <a:gd name="adj1" fmla="val 55000"/>
            <a:gd name="adj2" fmla="val 45000"/>
          </a:avLst>
        </a:prstGeom>
        <a:solidFill>
          <a:schemeClr val="accent2">
            <a:tint val="40000"/>
            <a:alpha val="90000"/>
            <a:hueOff val="-2067869"/>
            <a:satOff val="8325"/>
            <a:lumOff val="1417"/>
            <a:alphaOff val="0"/>
          </a:schemeClr>
        </a:solidFill>
        <a:ln w="12700" cap="flat" cmpd="sng" algn="ctr">
          <a:solidFill>
            <a:schemeClr val="accent2">
              <a:tint val="40000"/>
              <a:alpha val="90000"/>
              <a:hueOff val="-2067869"/>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05592" y="2548961"/>
        <a:ext cx="475023" cy="649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8BEA9-45F3-46D8-A7A1-BB5995D83A35}">
      <dsp:nvSpPr>
        <dsp:cNvPr id="0" name=""/>
        <dsp:cNvSpPr/>
      </dsp:nvSpPr>
      <dsp:spPr>
        <a:xfrm>
          <a:off x="0" y="410962"/>
          <a:ext cx="981075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D1CFC-C911-4D49-ACBD-50A397958806}">
      <dsp:nvSpPr>
        <dsp:cNvPr id="0" name=""/>
        <dsp:cNvSpPr/>
      </dsp:nvSpPr>
      <dsp:spPr>
        <a:xfrm>
          <a:off x="490537" y="56722"/>
          <a:ext cx="6867525" cy="708480"/>
        </a:xfrm>
        <a:prstGeom prst="roundRect">
          <a:avLst/>
        </a:prstGeom>
        <a:solidFill>
          <a:srgbClr val="00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576" tIns="0" rIns="259576" bIns="0" numCol="1" spcCol="1270" anchor="ctr" anchorCtr="0">
          <a:noAutofit/>
        </a:bodyPr>
        <a:lstStyle/>
        <a:p>
          <a:pPr marL="0" lvl="0" indent="0" algn="l" defTabSz="1066800">
            <a:lnSpc>
              <a:spcPct val="90000"/>
            </a:lnSpc>
            <a:spcBef>
              <a:spcPct val="0"/>
            </a:spcBef>
            <a:spcAft>
              <a:spcPct val="35000"/>
            </a:spcAft>
            <a:buNone/>
          </a:pPr>
          <a:r>
            <a:rPr lang="tr-TR" sz="2400" kern="1200"/>
            <a:t>B) YÖNETİM SÜRECİ YAKLAŞIMI</a:t>
          </a:r>
          <a:endParaRPr lang="en-US" sz="2400" kern="1200"/>
        </a:p>
      </dsp:txBody>
      <dsp:txXfrm>
        <a:off x="525122" y="91307"/>
        <a:ext cx="6798355" cy="639310"/>
      </dsp:txXfrm>
    </dsp:sp>
    <dsp:sp modelId="{15AAFBB8-BF4B-4234-B3CF-E48FBCC7BCCB}">
      <dsp:nvSpPr>
        <dsp:cNvPr id="0" name=""/>
        <dsp:cNvSpPr/>
      </dsp:nvSpPr>
      <dsp:spPr>
        <a:xfrm>
          <a:off x="0" y="1499602"/>
          <a:ext cx="9810750" cy="2872800"/>
        </a:xfrm>
        <a:prstGeom prst="rect">
          <a:avLst/>
        </a:prstGeom>
        <a:solidFill>
          <a:schemeClr val="lt1">
            <a:alpha val="90000"/>
            <a:hueOff val="0"/>
            <a:satOff val="0"/>
            <a:lumOff val="0"/>
            <a:alphaOff val="0"/>
          </a:schemeClr>
        </a:solidFill>
        <a:ln w="12700" cap="flat" cmpd="sng" algn="ctr">
          <a:solidFill>
            <a:schemeClr val="accent2">
              <a:hueOff val="-1494943"/>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1423" tIns="499872" rIns="761423" bIns="170688" numCol="1" spcCol="1270" anchor="t" anchorCtr="0">
          <a:noAutofit/>
        </a:bodyPr>
        <a:lstStyle/>
        <a:p>
          <a:pPr marL="228600" lvl="1" indent="-228600" algn="l" defTabSz="1066800">
            <a:lnSpc>
              <a:spcPct val="90000"/>
            </a:lnSpc>
            <a:spcBef>
              <a:spcPct val="0"/>
            </a:spcBef>
            <a:spcAft>
              <a:spcPct val="15000"/>
            </a:spcAft>
            <a:buChar char="•"/>
          </a:pPr>
          <a:r>
            <a:rPr lang="tr-TR" sz="2400" kern="1200"/>
            <a:t>Teknik faaliyetler (üretim faaliyetleri)</a:t>
          </a:r>
          <a:endParaRPr lang="en-US" sz="2400" kern="1200"/>
        </a:p>
        <a:p>
          <a:pPr marL="228600" lvl="1" indent="-228600" algn="l" defTabSz="1066800">
            <a:lnSpc>
              <a:spcPct val="90000"/>
            </a:lnSpc>
            <a:spcBef>
              <a:spcPct val="0"/>
            </a:spcBef>
            <a:spcAft>
              <a:spcPct val="15000"/>
            </a:spcAft>
            <a:buChar char="•"/>
          </a:pPr>
          <a:r>
            <a:rPr lang="tr-TR" sz="2400" kern="1200"/>
            <a:t>Ticari faaliyetler (alım, satım vb)</a:t>
          </a:r>
          <a:endParaRPr lang="en-US" sz="2400" kern="1200"/>
        </a:p>
        <a:p>
          <a:pPr marL="228600" lvl="1" indent="-228600" algn="l" defTabSz="1066800">
            <a:lnSpc>
              <a:spcPct val="90000"/>
            </a:lnSpc>
            <a:spcBef>
              <a:spcPct val="0"/>
            </a:spcBef>
            <a:spcAft>
              <a:spcPct val="15000"/>
            </a:spcAft>
            <a:buChar char="•"/>
          </a:pPr>
          <a:r>
            <a:rPr lang="tr-TR" sz="2400" kern="1200"/>
            <a:t>Mali faaliyetler (para bulma ve kullanma)</a:t>
          </a:r>
          <a:endParaRPr lang="en-US" sz="2400" kern="1200"/>
        </a:p>
        <a:p>
          <a:pPr marL="228600" lvl="1" indent="-228600" algn="l" defTabSz="1066800">
            <a:lnSpc>
              <a:spcPct val="90000"/>
            </a:lnSpc>
            <a:spcBef>
              <a:spcPct val="0"/>
            </a:spcBef>
            <a:spcAft>
              <a:spcPct val="15000"/>
            </a:spcAft>
            <a:buChar char="•"/>
          </a:pPr>
          <a:r>
            <a:rPr lang="tr-TR" sz="2400" kern="1200"/>
            <a:t>Muhasebeye ilişkin faaliyetler</a:t>
          </a:r>
          <a:endParaRPr lang="en-US" sz="2400" kern="1200"/>
        </a:p>
        <a:p>
          <a:pPr marL="228600" lvl="1" indent="-228600" algn="l" defTabSz="1066800">
            <a:lnSpc>
              <a:spcPct val="90000"/>
            </a:lnSpc>
            <a:spcBef>
              <a:spcPct val="0"/>
            </a:spcBef>
            <a:spcAft>
              <a:spcPct val="15000"/>
            </a:spcAft>
            <a:buChar char="•"/>
          </a:pPr>
          <a:r>
            <a:rPr lang="tr-TR" sz="2400" kern="1200"/>
            <a:t>Güvenlik faaliyetleri</a:t>
          </a:r>
          <a:endParaRPr lang="en-US" sz="2400" kern="1200"/>
        </a:p>
        <a:p>
          <a:pPr marL="228600" lvl="1" indent="-228600" algn="l" defTabSz="1066800">
            <a:lnSpc>
              <a:spcPct val="90000"/>
            </a:lnSpc>
            <a:spcBef>
              <a:spcPct val="0"/>
            </a:spcBef>
            <a:spcAft>
              <a:spcPct val="15000"/>
            </a:spcAft>
            <a:buChar char="•"/>
          </a:pPr>
          <a:r>
            <a:rPr lang="tr-TR" sz="2400" kern="1200"/>
            <a:t>Yönetim faaliyetleri</a:t>
          </a:r>
          <a:endParaRPr lang="en-US" sz="2400" kern="1200"/>
        </a:p>
      </dsp:txBody>
      <dsp:txXfrm>
        <a:off x="0" y="1499602"/>
        <a:ext cx="9810750" cy="2872800"/>
      </dsp:txXfrm>
    </dsp:sp>
    <dsp:sp modelId="{A79744D3-B743-4ECA-80F0-D2556E146627}">
      <dsp:nvSpPr>
        <dsp:cNvPr id="0" name=""/>
        <dsp:cNvSpPr/>
      </dsp:nvSpPr>
      <dsp:spPr>
        <a:xfrm>
          <a:off x="490537" y="1145362"/>
          <a:ext cx="6867525" cy="708480"/>
        </a:xfrm>
        <a:prstGeom prst="roundRect">
          <a:avLst/>
        </a:prstGeom>
        <a:solidFill>
          <a:schemeClr val="accent2">
            <a:hueOff val="-1494943"/>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576" tIns="0" rIns="259576" bIns="0" numCol="1" spcCol="1270" anchor="ctr" anchorCtr="0">
          <a:noAutofit/>
        </a:bodyPr>
        <a:lstStyle/>
        <a:p>
          <a:pPr marL="0" lvl="0" indent="0" algn="l" defTabSz="1066800">
            <a:lnSpc>
              <a:spcPct val="90000"/>
            </a:lnSpc>
            <a:spcBef>
              <a:spcPct val="0"/>
            </a:spcBef>
            <a:spcAft>
              <a:spcPct val="35000"/>
            </a:spcAft>
            <a:buNone/>
          </a:pPr>
          <a:r>
            <a:rPr lang="tr-TR" sz="2400" kern="1200"/>
            <a:t>Fayol’e göre işletme faaliyetleri</a:t>
          </a:r>
          <a:endParaRPr lang="en-US" sz="2400" kern="1200"/>
        </a:p>
      </dsp:txBody>
      <dsp:txXfrm>
        <a:off x="525122" y="1179947"/>
        <a:ext cx="6798355"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1041E-2A7A-4A9E-8CFE-B1D95FD34621}" type="datetimeFigureOut">
              <a:rPr lang="tr-TR" smtClean="0"/>
              <a:t>18.03.2024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0608D-D1BA-4968-A648-62BD8E41D523}" type="slidenum">
              <a:rPr lang="tr-TR" smtClean="0"/>
              <a:t>‹#›</a:t>
            </a:fld>
            <a:endParaRPr lang="tr-TR"/>
          </a:p>
        </p:txBody>
      </p:sp>
    </p:spTree>
    <p:extLst>
      <p:ext uri="{BB962C8B-B14F-4D97-AF65-F5344CB8AC3E}">
        <p14:creationId xmlns:p14="http://schemas.microsoft.com/office/powerpoint/2010/main" val="1626693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1</a:t>
            </a:fld>
            <a:endParaRPr lang="tr-TR"/>
          </a:p>
        </p:txBody>
      </p:sp>
    </p:spTree>
    <p:extLst>
      <p:ext uri="{BB962C8B-B14F-4D97-AF65-F5344CB8AC3E}">
        <p14:creationId xmlns:p14="http://schemas.microsoft.com/office/powerpoint/2010/main" val="209982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10</a:t>
            </a:fld>
            <a:endParaRPr lang="tr-TR"/>
          </a:p>
        </p:txBody>
      </p:sp>
    </p:spTree>
    <p:extLst>
      <p:ext uri="{BB962C8B-B14F-4D97-AF65-F5344CB8AC3E}">
        <p14:creationId xmlns:p14="http://schemas.microsoft.com/office/powerpoint/2010/main" val="184239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6FE2-AB9E-39E3-1C15-29188815465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4DB0664-0952-BA85-C0CD-68A2F276C7F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F52D983-E3A8-676C-E2DE-A0DCEE4E0EDF}"/>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85D5B954-ABF9-63AA-17BA-CD1FA939ECA3}"/>
              </a:ext>
            </a:extLst>
          </p:cNvPr>
          <p:cNvSpPr>
            <a:spLocks noGrp="1"/>
          </p:cNvSpPr>
          <p:nvPr>
            <p:ph type="sldNum" sz="quarter" idx="5"/>
          </p:nvPr>
        </p:nvSpPr>
        <p:spPr/>
        <p:txBody>
          <a:bodyPr/>
          <a:lstStyle/>
          <a:p>
            <a:fld id="{6D70608D-D1BA-4968-A648-62BD8E41D523}" type="slidenum">
              <a:rPr lang="tr-TR" smtClean="0"/>
              <a:t>11</a:t>
            </a:fld>
            <a:endParaRPr lang="tr-TR"/>
          </a:p>
        </p:txBody>
      </p:sp>
    </p:spTree>
    <p:extLst>
      <p:ext uri="{BB962C8B-B14F-4D97-AF65-F5344CB8AC3E}">
        <p14:creationId xmlns:p14="http://schemas.microsoft.com/office/powerpoint/2010/main" val="23328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a:solidFill>
                  <a:srgbClr val="222222"/>
                </a:solidFill>
                <a:effectLst/>
                <a:latin typeface="Verdana" panose="020B0604030504040204" pitchFamily="34" charset="0"/>
              </a:rPr>
              <a:t>Özellikle klasik kuramlara hümanist özellikler kazandırma çabaları çalışma ortamının zorluğu, ücret yetersizlikleri, monotonlaşan çalışma biçimi, iş yerine karşı yabancılaşma ve benzer nedenler, işçi sınıfının işverenlere ve yönetimlere karşı olan tepkilerinin büyümesine neden olmuştur. Bu nedenlerle organizasyonda yeni bir devrimin ayak sesleri duyulurken neo-klasik yönetim yaklaşımı ortaya atılmıştır.</a:t>
            </a:r>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14</a:t>
            </a:fld>
            <a:endParaRPr lang="tr-TR"/>
          </a:p>
        </p:txBody>
      </p:sp>
    </p:spTree>
    <p:extLst>
      <p:ext uri="{BB962C8B-B14F-4D97-AF65-F5344CB8AC3E}">
        <p14:creationId xmlns:p14="http://schemas.microsoft.com/office/powerpoint/2010/main" val="141828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18</a:t>
            </a:fld>
            <a:endParaRPr lang="tr-TR"/>
          </a:p>
        </p:txBody>
      </p:sp>
    </p:spTree>
    <p:extLst>
      <p:ext uri="{BB962C8B-B14F-4D97-AF65-F5344CB8AC3E}">
        <p14:creationId xmlns:p14="http://schemas.microsoft.com/office/powerpoint/2010/main" val="36814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19</a:t>
            </a:fld>
            <a:endParaRPr lang="tr-TR"/>
          </a:p>
        </p:txBody>
      </p:sp>
    </p:spTree>
    <p:extLst>
      <p:ext uri="{BB962C8B-B14F-4D97-AF65-F5344CB8AC3E}">
        <p14:creationId xmlns:p14="http://schemas.microsoft.com/office/powerpoint/2010/main" val="268141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26</a:t>
            </a:fld>
            <a:endParaRPr lang="tr-TR"/>
          </a:p>
        </p:txBody>
      </p:sp>
    </p:spTree>
    <p:extLst>
      <p:ext uri="{BB962C8B-B14F-4D97-AF65-F5344CB8AC3E}">
        <p14:creationId xmlns:p14="http://schemas.microsoft.com/office/powerpoint/2010/main" val="18493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27</a:t>
            </a:fld>
            <a:endParaRPr lang="tr-TR"/>
          </a:p>
        </p:txBody>
      </p:sp>
    </p:spTree>
    <p:extLst>
      <p:ext uri="{BB962C8B-B14F-4D97-AF65-F5344CB8AC3E}">
        <p14:creationId xmlns:p14="http://schemas.microsoft.com/office/powerpoint/2010/main" val="407423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29</a:t>
            </a:fld>
            <a:endParaRPr lang="tr-TR"/>
          </a:p>
        </p:txBody>
      </p:sp>
    </p:spTree>
    <p:extLst>
      <p:ext uri="{BB962C8B-B14F-4D97-AF65-F5344CB8AC3E}">
        <p14:creationId xmlns:p14="http://schemas.microsoft.com/office/powerpoint/2010/main" val="28819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FF35E-4C9C-B5C7-7942-267C842410E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3A95034-5700-A430-785F-331E3B7DDD7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8A90485-6DD3-1CE0-2D1C-C3C2BC824BF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B9EE4C8-02F5-A28C-C28A-0F86DA58C61F}"/>
              </a:ext>
            </a:extLst>
          </p:cNvPr>
          <p:cNvSpPr>
            <a:spLocks noGrp="1"/>
          </p:cNvSpPr>
          <p:nvPr>
            <p:ph type="sldNum" sz="quarter" idx="5"/>
          </p:nvPr>
        </p:nvSpPr>
        <p:spPr/>
        <p:txBody>
          <a:bodyPr/>
          <a:lstStyle/>
          <a:p>
            <a:fld id="{6D70608D-D1BA-4968-A648-62BD8E41D523}" type="slidenum">
              <a:rPr lang="tr-TR" smtClean="0"/>
              <a:t>30</a:t>
            </a:fld>
            <a:endParaRPr lang="tr-TR"/>
          </a:p>
        </p:txBody>
      </p:sp>
    </p:spTree>
    <p:extLst>
      <p:ext uri="{BB962C8B-B14F-4D97-AF65-F5344CB8AC3E}">
        <p14:creationId xmlns:p14="http://schemas.microsoft.com/office/powerpoint/2010/main" val="279552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31</a:t>
            </a:fld>
            <a:endParaRPr lang="tr-TR"/>
          </a:p>
        </p:txBody>
      </p:sp>
    </p:spTree>
    <p:extLst>
      <p:ext uri="{BB962C8B-B14F-4D97-AF65-F5344CB8AC3E}">
        <p14:creationId xmlns:p14="http://schemas.microsoft.com/office/powerpoint/2010/main" val="423526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a:t>Yönetim kitaplarının hemen hemen tamamında Bilimsel Yönetim’in F. Taylor’un 1911 yılında yayınladığı Bilimsel Yönetimin İlkeleri (The Principles of Scientific Management) isimli eserle başladığı ifade edilmektedir. Bu tarihten sonra yönetim alanında pek çok araştırma yapılmış ve bu çalışmaların sonucunda geliştirilen teoriler gruplandırılmıştır. Bu yaklaşımlar, teorilerin hangi unsurları ön plana çıkardığını ve yönetim uygulamaları açısından ne gibi yenilikler getirdiğini görmek açısından önemlidir. Çünkü her biri o teoriyi geliştirmekte, yeni unsurlar eklemektedir. </a:t>
            </a:r>
          </a:p>
        </p:txBody>
      </p:sp>
      <p:sp>
        <p:nvSpPr>
          <p:cNvPr id="4" name="Slayt Numarası Yer Tutucusu 3"/>
          <p:cNvSpPr>
            <a:spLocks noGrp="1"/>
          </p:cNvSpPr>
          <p:nvPr>
            <p:ph type="sldNum" sz="quarter" idx="5"/>
          </p:nvPr>
        </p:nvSpPr>
        <p:spPr/>
        <p:txBody>
          <a:bodyPr/>
          <a:lstStyle/>
          <a:p>
            <a:fld id="{6D70608D-D1BA-4968-A648-62BD8E41D523}" type="slidenum">
              <a:rPr lang="tr-TR" smtClean="0"/>
              <a:t>2</a:t>
            </a:fld>
            <a:endParaRPr lang="tr-TR"/>
          </a:p>
        </p:txBody>
      </p:sp>
    </p:spTree>
    <p:extLst>
      <p:ext uri="{BB962C8B-B14F-4D97-AF65-F5344CB8AC3E}">
        <p14:creationId xmlns:p14="http://schemas.microsoft.com/office/powerpoint/2010/main" val="2985991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32</a:t>
            </a:fld>
            <a:endParaRPr lang="tr-TR"/>
          </a:p>
        </p:txBody>
      </p:sp>
    </p:spTree>
    <p:extLst>
      <p:ext uri="{BB962C8B-B14F-4D97-AF65-F5344CB8AC3E}">
        <p14:creationId xmlns:p14="http://schemas.microsoft.com/office/powerpoint/2010/main" val="3575145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35</a:t>
            </a:fld>
            <a:endParaRPr lang="tr-TR"/>
          </a:p>
        </p:txBody>
      </p:sp>
    </p:spTree>
    <p:extLst>
      <p:ext uri="{BB962C8B-B14F-4D97-AF65-F5344CB8AC3E}">
        <p14:creationId xmlns:p14="http://schemas.microsoft.com/office/powerpoint/2010/main" val="180593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36</a:t>
            </a:fld>
            <a:endParaRPr lang="tr-TR"/>
          </a:p>
        </p:txBody>
      </p:sp>
    </p:spTree>
    <p:extLst>
      <p:ext uri="{BB962C8B-B14F-4D97-AF65-F5344CB8AC3E}">
        <p14:creationId xmlns:p14="http://schemas.microsoft.com/office/powerpoint/2010/main" val="1661376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3</a:t>
            </a:fld>
            <a:endParaRPr lang="tr-TR"/>
          </a:p>
        </p:txBody>
      </p:sp>
    </p:spTree>
    <p:extLst>
      <p:ext uri="{BB962C8B-B14F-4D97-AF65-F5344CB8AC3E}">
        <p14:creationId xmlns:p14="http://schemas.microsoft.com/office/powerpoint/2010/main" val="204522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4</a:t>
            </a:fld>
            <a:endParaRPr lang="tr-TR"/>
          </a:p>
        </p:txBody>
      </p:sp>
    </p:spTree>
    <p:extLst>
      <p:ext uri="{BB962C8B-B14F-4D97-AF65-F5344CB8AC3E}">
        <p14:creationId xmlns:p14="http://schemas.microsoft.com/office/powerpoint/2010/main" val="289878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5</a:t>
            </a:fld>
            <a:endParaRPr lang="tr-TR"/>
          </a:p>
        </p:txBody>
      </p:sp>
    </p:spTree>
    <p:extLst>
      <p:ext uri="{BB962C8B-B14F-4D97-AF65-F5344CB8AC3E}">
        <p14:creationId xmlns:p14="http://schemas.microsoft.com/office/powerpoint/2010/main" val="256874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6</a:t>
            </a:fld>
            <a:endParaRPr lang="tr-TR"/>
          </a:p>
        </p:txBody>
      </p:sp>
    </p:spTree>
    <p:extLst>
      <p:ext uri="{BB962C8B-B14F-4D97-AF65-F5344CB8AC3E}">
        <p14:creationId xmlns:p14="http://schemas.microsoft.com/office/powerpoint/2010/main" val="361396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7</a:t>
            </a:fld>
            <a:endParaRPr lang="tr-TR"/>
          </a:p>
        </p:txBody>
      </p:sp>
    </p:spTree>
    <p:extLst>
      <p:ext uri="{BB962C8B-B14F-4D97-AF65-F5344CB8AC3E}">
        <p14:creationId xmlns:p14="http://schemas.microsoft.com/office/powerpoint/2010/main" val="27044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8</a:t>
            </a:fld>
            <a:endParaRPr lang="tr-TR"/>
          </a:p>
        </p:txBody>
      </p:sp>
    </p:spTree>
    <p:extLst>
      <p:ext uri="{BB962C8B-B14F-4D97-AF65-F5344CB8AC3E}">
        <p14:creationId xmlns:p14="http://schemas.microsoft.com/office/powerpoint/2010/main" val="162895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D70608D-D1BA-4968-A648-62BD8E41D523}" type="slidenum">
              <a:rPr lang="tr-TR" smtClean="0"/>
              <a:t>9</a:t>
            </a:fld>
            <a:endParaRPr lang="tr-TR"/>
          </a:p>
        </p:txBody>
      </p:sp>
    </p:spTree>
    <p:extLst>
      <p:ext uri="{BB962C8B-B14F-4D97-AF65-F5344CB8AC3E}">
        <p14:creationId xmlns:p14="http://schemas.microsoft.com/office/powerpoint/2010/main" val="53802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18,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4137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18,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6095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18,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5721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18,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87698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18,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8810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18,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08988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18,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16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18,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856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18,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7844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18,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9764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18,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6843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18,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27945432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m bina kapısının kapalığı">
            <a:extLst>
              <a:ext uri="{FF2B5EF4-FFF2-40B4-BE49-F238E27FC236}">
                <a16:creationId xmlns:a16="http://schemas.microsoft.com/office/drawing/2014/main" id="{2A95D99E-0D15-4F21-9F3B-8EEC8FBDC895}"/>
              </a:ext>
            </a:extLst>
          </p:cNvPr>
          <p:cNvPicPr>
            <a:picLocks noChangeAspect="1"/>
          </p:cNvPicPr>
          <p:nvPr/>
        </p:nvPicPr>
        <p:blipFill rotWithShape="1">
          <a:blip r:embed="rId3"/>
          <a:srcRect t="8658" b="7072"/>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846AAB61-9934-C14B-BF0D-4A91CD11677B}"/>
              </a:ext>
            </a:extLst>
          </p:cNvPr>
          <p:cNvSpPr>
            <a:spLocks noGrp="1"/>
          </p:cNvSpPr>
          <p:nvPr>
            <p:ph type="ctrTitle"/>
          </p:nvPr>
        </p:nvSpPr>
        <p:spPr>
          <a:xfrm>
            <a:off x="433231" y="1253925"/>
            <a:ext cx="3898348" cy="2126906"/>
          </a:xfrm>
          <a:solidFill>
            <a:srgbClr val="009999"/>
          </a:solidFill>
        </p:spPr>
        <p:txBody>
          <a:bodyPr anchor="b">
            <a:normAutofit/>
          </a:bodyPr>
          <a:lstStyle/>
          <a:p>
            <a:r>
              <a:rPr lang="tr-TR" sz="2600" b="1" dirty="0"/>
              <a:t>Yönetim ve organizasyon</a:t>
            </a:r>
          </a:p>
        </p:txBody>
      </p:sp>
      <p:sp>
        <p:nvSpPr>
          <p:cNvPr id="3" name="Alt Başlık 2">
            <a:extLst>
              <a:ext uri="{FF2B5EF4-FFF2-40B4-BE49-F238E27FC236}">
                <a16:creationId xmlns:a16="http://schemas.microsoft.com/office/drawing/2014/main" id="{6960EE5C-7AAE-604C-BB17-CDED7ED71DD5}"/>
              </a:ext>
            </a:extLst>
          </p:cNvPr>
          <p:cNvSpPr>
            <a:spLocks noGrp="1"/>
          </p:cNvSpPr>
          <p:nvPr>
            <p:ph type="subTitle" idx="1"/>
          </p:nvPr>
        </p:nvSpPr>
        <p:spPr>
          <a:xfrm>
            <a:off x="1093694" y="3477169"/>
            <a:ext cx="2545977" cy="825890"/>
          </a:xfrm>
        </p:spPr>
        <p:txBody>
          <a:bodyPr>
            <a:normAutofit/>
          </a:bodyPr>
          <a:lstStyle/>
          <a:p>
            <a:r>
              <a:rPr lang="tr-TR" sz="2400" b="1" dirty="0"/>
              <a:t>4</a:t>
            </a:r>
            <a:r>
              <a:rPr lang="tr-TR" sz="2400" b="1"/>
              <a:t>.</a:t>
            </a:r>
            <a:r>
              <a:rPr lang="tr-TR" sz="2400" b="1" dirty="0"/>
              <a:t>HAFTA</a:t>
            </a:r>
          </a:p>
        </p:txBody>
      </p:sp>
      <p:sp>
        <p:nvSpPr>
          <p:cNvPr id="1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062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p:txBody>
          <a:bodyPr/>
          <a:lstStyle/>
          <a:p>
            <a:r>
              <a:rPr lang="tr-TR"/>
              <a:t>1.GELENEKSEL (KLASİK) YÖNETİM KURAMLARI</a:t>
            </a:r>
          </a:p>
        </p:txBody>
      </p:sp>
      <p:sp>
        <p:nvSpPr>
          <p:cNvPr id="3" name="İçerik Yer Tutucusu 2">
            <a:extLst>
              <a:ext uri="{FF2B5EF4-FFF2-40B4-BE49-F238E27FC236}">
                <a16:creationId xmlns:a16="http://schemas.microsoft.com/office/drawing/2014/main" id="{B5CD7974-7F60-8C45-80E8-E18B5F693689}"/>
              </a:ext>
            </a:extLst>
          </p:cNvPr>
          <p:cNvSpPr>
            <a:spLocks noGrp="1"/>
          </p:cNvSpPr>
          <p:nvPr>
            <p:ph idx="1"/>
          </p:nvPr>
        </p:nvSpPr>
        <p:spPr/>
        <p:txBody>
          <a:bodyPr>
            <a:normAutofit fontScale="85000" lnSpcReduction="10000"/>
          </a:bodyPr>
          <a:lstStyle/>
          <a:p>
            <a:pPr marL="0" indent="0">
              <a:buNone/>
            </a:pPr>
            <a:r>
              <a:rPr lang="tr-TR"/>
              <a:t>C) BÜROKRASİ YAKLAŞIMI</a:t>
            </a:r>
          </a:p>
          <a:p>
            <a:pPr marL="0" indent="0">
              <a:buNone/>
            </a:pPr>
            <a:r>
              <a:rPr lang="tr-TR" b="0" i="0">
                <a:solidFill>
                  <a:srgbClr val="0D0D0D"/>
                </a:solidFill>
                <a:effectLst/>
                <a:latin typeface="Söhne"/>
              </a:rPr>
              <a:t>Max Weber'in ideal bürokrasisine ait özellikler şunlardır</a:t>
            </a:r>
            <a:endParaRPr lang="tr-TR"/>
          </a:p>
          <a:p>
            <a:pPr algn="l">
              <a:buFont typeface="+mj-lt"/>
              <a:buAutoNum type="arabicPeriod"/>
            </a:pPr>
            <a:r>
              <a:rPr lang="tr-TR" b="1" i="0">
                <a:solidFill>
                  <a:srgbClr val="0D0D0D"/>
                </a:solidFill>
                <a:effectLst/>
                <a:latin typeface="Söhne"/>
              </a:rPr>
              <a:t>Fonksiyonel Uzmanlaşmaya Dayanan İş Bölümü:</a:t>
            </a:r>
            <a:endParaRPr lang="tr-TR" b="0" i="0">
              <a:solidFill>
                <a:srgbClr val="0D0D0D"/>
              </a:solidFill>
              <a:effectLst/>
              <a:latin typeface="Söhne"/>
            </a:endParaRPr>
          </a:p>
          <a:p>
            <a:pPr marL="742950" lvl="1" indent="-285750" algn="l">
              <a:buFont typeface="+mj-lt"/>
              <a:buAutoNum type="arabicPeriod"/>
            </a:pPr>
            <a:r>
              <a:rPr lang="tr-TR" b="0" i="0">
                <a:solidFill>
                  <a:srgbClr val="0D0D0D"/>
                </a:solidFill>
                <a:effectLst/>
                <a:latin typeface="Söhne"/>
              </a:rPr>
              <a:t>İş süreçleri belirli görevlere ve uzmanlık alanlarına ayrılarak etkin bir şekilde organize edilir.</a:t>
            </a:r>
          </a:p>
          <a:p>
            <a:pPr algn="l">
              <a:buFont typeface="+mj-lt"/>
              <a:buAutoNum type="arabicPeriod"/>
            </a:pPr>
            <a:r>
              <a:rPr lang="tr-TR" b="1" i="0">
                <a:solidFill>
                  <a:srgbClr val="0D0D0D"/>
                </a:solidFill>
                <a:effectLst/>
                <a:latin typeface="Söhne"/>
              </a:rPr>
              <a:t>Açık ve Seçik Şekilde Belirlenmiş Hiyerarşik Bir Yapı:</a:t>
            </a:r>
            <a:endParaRPr lang="tr-TR" b="0" i="0">
              <a:solidFill>
                <a:srgbClr val="0D0D0D"/>
              </a:solidFill>
              <a:effectLst/>
              <a:latin typeface="Söhne"/>
            </a:endParaRPr>
          </a:p>
          <a:p>
            <a:pPr marL="742950" lvl="1" indent="-285750" algn="l">
              <a:buFont typeface="+mj-lt"/>
              <a:buAutoNum type="arabicPeriod"/>
            </a:pPr>
            <a:r>
              <a:rPr lang="tr-TR" b="0" i="0">
                <a:solidFill>
                  <a:srgbClr val="0D0D0D"/>
                </a:solidFill>
                <a:effectLst/>
                <a:latin typeface="Söhne"/>
              </a:rPr>
              <a:t>Organizasyon içinde net bir hiyerarşik yapı bulunur, her düzeyin görev ve sorumlulukları belirlidir.</a:t>
            </a:r>
          </a:p>
          <a:p>
            <a:pPr algn="l">
              <a:buFont typeface="+mj-lt"/>
              <a:buAutoNum type="arabicPeriod"/>
            </a:pPr>
            <a:r>
              <a:rPr lang="tr-TR" b="1" i="0">
                <a:solidFill>
                  <a:srgbClr val="0D0D0D"/>
                </a:solidFill>
                <a:effectLst/>
                <a:latin typeface="Söhne"/>
              </a:rPr>
              <a:t>Soyut Kurallar Dizisinin Varlığı:</a:t>
            </a:r>
            <a:endParaRPr lang="tr-TR" b="0" i="0">
              <a:solidFill>
                <a:srgbClr val="0D0D0D"/>
              </a:solidFill>
              <a:effectLst/>
              <a:latin typeface="Söhne"/>
            </a:endParaRPr>
          </a:p>
          <a:p>
            <a:pPr marL="742950" lvl="1" indent="-285750" algn="l">
              <a:buFont typeface="+mj-lt"/>
              <a:buAutoNum type="arabicPeriod"/>
            </a:pPr>
            <a:r>
              <a:rPr lang="tr-TR" b="0" i="0">
                <a:solidFill>
                  <a:srgbClr val="0D0D0D"/>
                </a:solidFill>
                <a:effectLst/>
                <a:latin typeface="Söhne"/>
              </a:rPr>
              <a:t>Organizasyon, yazılı kurallar ve prosedürlerle belirlenmiş bir sisteme dayanır.</a:t>
            </a:r>
          </a:p>
          <a:p>
            <a:pPr algn="l">
              <a:buFont typeface="+mj-lt"/>
              <a:buAutoNum type="arabicPeriod"/>
            </a:pPr>
            <a:r>
              <a:rPr lang="tr-TR" b="1" i="0">
                <a:solidFill>
                  <a:srgbClr val="0D0D0D"/>
                </a:solidFill>
                <a:effectLst/>
                <a:latin typeface="Söhne"/>
              </a:rPr>
              <a:t>Şekil ve Resmiyete Bağlılık:</a:t>
            </a:r>
            <a:endParaRPr lang="tr-TR" b="0" i="0">
              <a:solidFill>
                <a:srgbClr val="0D0D0D"/>
              </a:solidFill>
              <a:effectLst/>
              <a:latin typeface="Söhne"/>
            </a:endParaRPr>
          </a:p>
          <a:p>
            <a:pPr marL="742950" lvl="1" indent="-285750" algn="l">
              <a:buFont typeface="+mj-lt"/>
              <a:buAutoNum type="arabicPeriod"/>
            </a:pPr>
            <a:r>
              <a:rPr lang="tr-TR" b="0" i="0">
                <a:solidFill>
                  <a:srgbClr val="0D0D0D"/>
                </a:solidFill>
                <a:effectLst/>
                <a:latin typeface="Söhne"/>
              </a:rPr>
              <a:t>İşlemler resmi prosedürlere ve yazılı belgelere dayanır, organizasyonun işleyişi resmiyet esasına dayanır.</a:t>
            </a:r>
          </a:p>
          <a:p>
            <a:pPr algn="l">
              <a:buFont typeface="+mj-lt"/>
              <a:buAutoNum type="arabicPeriod"/>
            </a:pPr>
            <a:r>
              <a:rPr lang="tr-TR" b="1" i="0">
                <a:solidFill>
                  <a:srgbClr val="0D0D0D"/>
                </a:solidFill>
                <a:effectLst/>
                <a:latin typeface="Söhne"/>
              </a:rPr>
              <a:t>Teknik Yetenek Temeline Dayanan Personel Seçimi ve Yükseltme:</a:t>
            </a:r>
            <a:endParaRPr lang="tr-TR" b="0" i="0">
              <a:solidFill>
                <a:srgbClr val="0D0D0D"/>
              </a:solidFill>
              <a:effectLst/>
              <a:latin typeface="Söhne"/>
            </a:endParaRPr>
          </a:p>
          <a:p>
            <a:pPr marL="742950" lvl="1" indent="-285750" algn="l">
              <a:buFont typeface="+mj-lt"/>
              <a:buAutoNum type="arabicPeriod"/>
            </a:pPr>
            <a:r>
              <a:rPr lang="tr-TR" b="0" i="0">
                <a:solidFill>
                  <a:srgbClr val="0D0D0D"/>
                </a:solidFill>
                <a:effectLst/>
                <a:latin typeface="Söhne"/>
              </a:rPr>
              <a:t>Personel seçimi ve terfi, teknik yetenek, eğitim ve performansa dayalı objektif kriterlere göre yapılır.</a:t>
            </a:r>
          </a:p>
          <a:p>
            <a:endParaRPr lang="tr-TR"/>
          </a:p>
        </p:txBody>
      </p:sp>
    </p:spTree>
    <p:extLst>
      <p:ext uri="{BB962C8B-B14F-4D97-AF65-F5344CB8AC3E}">
        <p14:creationId xmlns:p14="http://schemas.microsoft.com/office/powerpoint/2010/main" val="426829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28101-D8AF-CA05-1AAD-595CE80FD27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81C8A30-DD0F-0D32-6783-DEC6CF7D0AA6}"/>
              </a:ext>
            </a:extLst>
          </p:cNvPr>
          <p:cNvSpPr>
            <a:spLocks noGrp="1"/>
          </p:cNvSpPr>
          <p:nvPr>
            <p:ph type="title"/>
          </p:nvPr>
        </p:nvSpPr>
        <p:spPr/>
        <p:txBody>
          <a:bodyPr/>
          <a:lstStyle/>
          <a:p>
            <a:r>
              <a:rPr lang="tr-TR"/>
              <a:t>1.GELENEKSEL (KLASİK) YÖNETİM KURAMLARI</a:t>
            </a:r>
          </a:p>
        </p:txBody>
      </p:sp>
      <p:sp>
        <p:nvSpPr>
          <p:cNvPr id="3" name="İçerik Yer Tutucusu 2">
            <a:extLst>
              <a:ext uri="{FF2B5EF4-FFF2-40B4-BE49-F238E27FC236}">
                <a16:creationId xmlns:a16="http://schemas.microsoft.com/office/drawing/2014/main" id="{9D5EF689-2550-11E3-9EDC-5838AA4CEB9A}"/>
              </a:ext>
            </a:extLst>
          </p:cNvPr>
          <p:cNvSpPr>
            <a:spLocks noGrp="1"/>
          </p:cNvSpPr>
          <p:nvPr>
            <p:ph idx="1"/>
          </p:nvPr>
        </p:nvSpPr>
        <p:spPr/>
        <p:txBody>
          <a:bodyPr>
            <a:normAutofit fontScale="85000" lnSpcReduction="20000"/>
          </a:bodyPr>
          <a:lstStyle/>
          <a:p>
            <a:pPr marL="0" indent="0">
              <a:buNone/>
            </a:pPr>
            <a:r>
              <a:rPr lang="tr-TR"/>
              <a:t>C) BÜROKRASİ YAKLAŞIMI</a:t>
            </a:r>
          </a:p>
          <a:p>
            <a:pPr marL="457200" indent="-457200" algn="l">
              <a:buFont typeface="+mj-lt"/>
              <a:buAutoNum type="arabicPeriod" startAt="6"/>
            </a:pPr>
            <a:r>
              <a:rPr lang="tr-TR" b="1" i="0">
                <a:solidFill>
                  <a:srgbClr val="0D0D0D"/>
                </a:solidFill>
                <a:effectLst/>
                <a:latin typeface="Söhne"/>
              </a:rPr>
              <a:t>Yasal Yetkinin Uygulanması:</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Kararlar ve eylemler, belirlenmiş yasal çerçeve içinde yürütülür.</a:t>
            </a:r>
          </a:p>
          <a:p>
            <a:pPr algn="l">
              <a:buFont typeface="+mj-lt"/>
              <a:buAutoNum type="arabicPeriod" startAt="6"/>
            </a:pPr>
            <a:r>
              <a:rPr lang="tr-TR" b="1" i="0">
                <a:solidFill>
                  <a:srgbClr val="0D0D0D"/>
                </a:solidFill>
                <a:effectLst/>
                <a:latin typeface="Söhne"/>
              </a:rPr>
              <a:t>Memur ile Görevin Birbirinden Ayırt Edilmesi:</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Memurlar, belirli görev ve sorumluluklarla atanır ve bu görevleri yerine getirir.</a:t>
            </a:r>
          </a:p>
          <a:p>
            <a:pPr algn="l">
              <a:buFont typeface="+mj-lt"/>
              <a:buAutoNum type="arabicPeriod" startAt="6"/>
            </a:pPr>
            <a:r>
              <a:rPr lang="tr-TR" b="1" i="0">
                <a:solidFill>
                  <a:srgbClr val="0D0D0D"/>
                </a:solidFill>
                <a:effectLst/>
                <a:latin typeface="Söhne"/>
              </a:rPr>
              <a:t>Kanunilik:</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Organizasyon, belirlenmiş yasal normlara ve kurallara uygun olarak faaliyet gösterir.</a:t>
            </a:r>
          </a:p>
          <a:p>
            <a:pPr algn="l">
              <a:buFont typeface="+mj-lt"/>
              <a:buAutoNum type="arabicPeriod" startAt="6"/>
            </a:pPr>
            <a:r>
              <a:rPr lang="tr-TR" b="1" i="0">
                <a:solidFill>
                  <a:srgbClr val="0D0D0D"/>
                </a:solidFill>
                <a:effectLst/>
                <a:latin typeface="Söhne"/>
              </a:rPr>
              <a:t>Örgüte Dış Müdahelenin Önlenmesi:</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Organizasyona dış müdahaleler sınırlıdır ve organizasyon içindeki işleyiş otonomdir.</a:t>
            </a:r>
          </a:p>
          <a:p>
            <a:pPr algn="l">
              <a:buFont typeface="+mj-lt"/>
              <a:buAutoNum type="arabicPeriod" startAt="6"/>
            </a:pPr>
            <a:r>
              <a:rPr lang="tr-TR" b="1" i="0">
                <a:solidFill>
                  <a:srgbClr val="0D0D0D"/>
                </a:solidFill>
                <a:effectLst/>
                <a:latin typeface="Söhne"/>
              </a:rPr>
              <a:t>Memurlara Maaş ve Aylık Verilmesi:</a:t>
            </a:r>
            <a:endParaRPr lang="tr-TR" b="0" i="0">
              <a:solidFill>
                <a:srgbClr val="0D0D0D"/>
              </a:solidFill>
              <a:effectLst/>
              <a:latin typeface="Söhne"/>
            </a:endParaRPr>
          </a:p>
          <a:p>
            <a:pPr lvl="1">
              <a:buFont typeface="Arial" panose="020B0604020202020204" pitchFamily="34" charset="0"/>
              <a:buChar char="•"/>
            </a:pPr>
            <a:r>
              <a:rPr lang="tr-TR">
                <a:solidFill>
                  <a:srgbClr val="0D0D0D"/>
                </a:solidFill>
                <a:latin typeface="Söhne"/>
              </a:rPr>
              <a:t>  Memurlar, belirlenmiş ücret ve aylıklarla ödenir, performansa dayalı ödeme sistemi benimsenir.</a:t>
            </a:r>
          </a:p>
          <a:p>
            <a:pPr algn="l">
              <a:buFont typeface="+mj-lt"/>
              <a:buAutoNum type="arabicPeriod" startAt="11"/>
            </a:pPr>
            <a:r>
              <a:rPr lang="tr-TR" b="1" i="0">
                <a:solidFill>
                  <a:srgbClr val="0D0D0D"/>
                </a:solidFill>
                <a:effectLst/>
                <a:latin typeface="Söhne"/>
              </a:rPr>
              <a:t>Memurların İş Güvenliklerinin Sağlanması:</a:t>
            </a:r>
            <a:endParaRPr lang="tr-TR" b="0" i="0">
              <a:solidFill>
                <a:srgbClr val="0D0D0D"/>
              </a:solidFill>
              <a:effectLst/>
              <a:latin typeface="Söhne"/>
            </a:endParaRPr>
          </a:p>
          <a:p>
            <a:pPr marL="742950" lvl="1" indent="-285750" algn="l">
              <a:buFont typeface="Arial" panose="020B0604020202020204" pitchFamily="34" charset="0"/>
              <a:buChar char="•"/>
            </a:pPr>
            <a:r>
              <a:rPr lang="tr-TR">
                <a:solidFill>
                  <a:srgbClr val="0D0D0D"/>
                </a:solidFill>
                <a:latin typeface="Söhne"/>
              </a:rPr>
              <a:t>Memurların iş güvenliği ve istikrarı sağlanır, işlerine devam edebilmeleri desteklenir.</a:t>
            </a:r>
          </a:p>
          <a:p>
            <a:pPr algn="l"/>
            <a:r>
              <a:rPr lang="tr-TR" b="0" i="0">
                <a:solidFill>
                  <a:srgbClr val="0D0D0D"/>
                </a:solidFill>
                <a:effectLst/>
                <a:latin typeface="Söhne"/>
              </a:rPr>
              <a:t>Bu özellikler, Weber'in bürokrasinin rasyonel ve etkili bir organizasyon yapısı olarak nasıl işlediğini tanımlar.</a:t>
            </a:r>
          </a:p>
          <a:p>
            <a:pPr lvl="1"/>
            <a:endParaRPr lang="tr-TR"/>
          </a:p>
          <a:p>
            <a:endParaRPr lang="tr-TR"/>
          </a:p>
        </p:txBody>
      </p:sp>
    </p:spTree>
    <p:extLst>
      <p:ext uri="{BB962C8B-B14F-4D97-AF65-F5344CB8AC3E}">
        <p14:creationId xmlns:p14="http://schemas.microsoft.com/office/powerpoint/2010/main" val="363998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a:xfrm>
            <a:off x="1050878" y="609600"/>
            <a:ext cx="10431587" cy="1426234"/>
          </a:xfrm>
        </p:spPr>
        <p:txBody>
          <a:bodyPr>
            <a:normAutofit/>
          </a:bodyPr>
          <a:lstStyle/>
          <a:p>
            <a:pPr algn="ctr">
              <a:lnSpc>
                <a:spcPct val="100000"/>
              </a:lnSpc>
            </a:pPr>
            <a:r>
              <a:rPr lang="tr-TR"/>
              <a:t>1.GELENEKSEL (KLASİK) YÖNETİM KURAMLARI</a:t>
            </a:r>
          </a:p>
        </p:txBody>
      </p:sp>
      <p:sp>
        <p:nvSpPr>
          <p:cNvPr id="3" name="İçerik Yer Tutucusu 2">
            <a:extLst>
              <a:ext uri="{FF2B5EF4-FFF2-40B4-BE49-F238E27FC236}">
                <a16:creationId xmlns:a16="http://schemas.microsoft.com/office/drawing/2014/main" id="{B5CD7974-7F60-8C45-80E8-E18B5F693689}"/>
              </a:ext>
            </a:extLst>
          </p:cNvPr>
          <p:cNvSpPr>
            <a:spLocks noGrp="1"/>
          </p:cNvSpPr>
          <p:nvPr>
            <p:ph idx="1"/>
          </p:nvPr>
        </p:nvSpPr>
        <p:spPr>
          <a:xfrm>
            <a:off x="341344" y="1873770"/>
            <a:ext cx="6912440" cy="4984230"/>
          </a:xfrm>
        </p:spPr>
        <p:txBody>
          <a:bodyPr>
            <a:normAutofit/>
          </a:bodyPr>
          <a:lstStyle/>
          <a:p>
            <a:pPr marL="0" indent="0">
              <a:lnSpc>
                <a:spcPct val="90000"/>
              </a:lnSpc>
              <a:buNone/>
            </a:pPr>
            <a:r>
              <a:rPr lang="tr-TR" b="1"/>
              <a:t>Geleneksel Yönetim Kuramlarının Ortak Özellikleri</a:t>
            </a:r>
          </a:p>
          <a:p>
            <a:pPr marL="0" indent="0">
              <a:lnSpc>
                <a:spcPct val="90000"/>
              </a:lnSpc>
              <a:buNone/>
            </a:pPr>
            <a:r>
              <a:rPr lang="tr-TR"/>
              <a:t>Geleneksel yönetim kuramlarının ortak özellikleri şu iki temel kategoride ele alınabilir:</a:t>
            </a:r>
          </a:p>
          <a:p>
            <a:pPr marL="0" indent="0">
              <a:lnSpc>
                <a:spcPct val="90000"/>
              </a:lnSpc>
              <a:buNone/>
            </a:pPr>
            <a:r>
              <a:rPr lang="tr-TR" b="1"/>
              <a:t>1) İnsana İlişkin Varsayımlar:</a:t>
            </a:r>
          </a:p>
          <a:p>
            <a:pPr marL="0" indent="0" algn="just">
              <a:lnSpc>
                <a:spcPct val="90000"/>
              </a:lnSpc>
              <a:buNone/>
            </a:pPr>
            <a:r>
              <a:rPr lang="tr-TR"/>
              <a:t>İnsanlar genellikle işi sadece maddi kazanç için yaparlar ve motivasyonları öncelikle ekonomik unsurlara dayanır.</a:t>
            </a:r>
          </a:p>
          <a:p>
            <a:pPr marL="0" indent="0" algn="just">
              <a:lnSpc>
                <a:spcPct val="90000"/>
              </a:lnSpc>
              <a:buNone/>
            </a:pPr>
            <a:r>
              <a:rPr lang="tr-TR"/>
              <a:t>İnsanlar, doğası gereği çalışmaktan hoşlanmazlar ve işlerini sevmezler. Bu nedenle, işçiler sürekli bir gözetim ve kontrol altında tutulmalıdır.</a:t>
            </a:r>
          </a:p>
          <a:p>
            <a:pPr marL="0" indent="0" algn="just">
              <a:lnSpc>
                <a:spcPct val="90000"/>
              </a:lnSpc>
              <a:buNone/>
            </a:pPr>
            <a:r>
              <a:rPr lang="tr-TR"/>
              <a:t>İşçiler, yöneticiler tarafından yönlendirilmeyi ve emredilmeyi bekleyen pasif varlıklardır.</a:t>
            </a:r>
          </a:p>
          <a:p>
            <a:pPr marL="0" indent="0" algn="just">
              <a:lnSpc>
                <a:spcPct val="90000"/>
              </a:lnSpc>
              <a:buNone/>
            </a:pPr>
            <a:r>
              <a:rPr lang="tr-TR"/>
              <a:t>İnsanlar arasındaki farklılıklar genellikle göz ardı edilir; her birey aynı motivasyon faktörlerine tepki gösterir.</a:t>
            </a:r>
          </a:p>
          <a:p>
            <a:pPr marL="0" indent="0">
              <a:lnSpc>
                <a:spcPct val="90000"/>
              </a:lnSpc>
              <a:buNone/>
            </a:pPr>
            <a:endParaRPr lang="tr-TR" sz="1600"/>
          </a:p>
          <a:p>
            <a:pPr marL="0" indent="0">
              <a:lnSpc>
                <a:spcPct val="90000"/>
              </a:lnSpc>
              <a:buNone/>
            </a:pPr>
            <a:endParaRPr lang="tr-TR" sz="1600"/>
          </a:p>
          <a:p>
            <a:pPr marL="0" indent="0">
              <a:lnSpc>
                <a:spcPct val="90000"/>
              </a:lnSpc>
              <a:buNone/>
            </a:pPr>
            <a:endParaRPr lang="tr-TR" sz="1600"/>
          </a:p>
          <a:p>
            <a:pPr marL="0" indent="0">
              <a:lnSpc>
                <a:spcPct val="90000"/>
              </a:lnSpc>
              <a:buNone/>
            </a:pPr>
            <a:endParaRPr lang="tr-TR" sz="1600"/>
          </a:p>
          <a:p>
            <a:pPr>
              <a:lnSpc>
                <a:spcPct val="90000"/>
              </a:lnSpc>
            </a:pPr>
            <a:endParaRPr lang="tr-TR" sz="1600"/>
          </a:p>
        </p:txBody>
      </p:sp>
      <p:pic>
        <p:nvPicPr>
          <p:cNvPr id="7" name="Graphic 6" descr="Tokalaşma">
            <a:extLst>
              <a:ext uri="{FF2B5EF4-FFF2-40B4-BE49-F238E27FC236}">
                <a16:creationId xmlns:a16="http://schemas.microsoft.com/office/drawing/2014/main" id="{2DDD781E-D054-DFF9-B76D-875711120D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426580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C6D11-1422-BBA4-E8EA-CA64350690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F0493006-EA79-0E24-1D05-5F09B3EEAD18}"/>
              </a:ext>
            </a:extLst>
          </p:cNvPr>
          <p:cNvSpPr>
            <a:spLocks noGrp="1"/>
          </p:cNvSpPr>
          <p:nvPr>
            <p:ph type="title"/>
          </p:nvPr>
        </p:nvSpPr>
        <p:spPr>
          <a:xfrm>
            <a:off x="1050879" y="609600"/>
            <a:ext cx="10154642" cy="1426234"/>
          </a:xfrm>
        </p:spPr>
        <p:txBody>
          <a:bodyPr>
            <a:normAutofit/>
          </a:bodyPr>
          <a:lstStyle/>
          <a:p>
            <a:pPr algn="ctr">
              <a:lnSpc>
                <a:spcPct val="100000"/>
              </a:lnSpc>
            </a:pPr>
            <a:r>
              <a:rPr lang="tr-TR"/>
              <a:t>1.GELENEKSEL (KLASİK) YÖNETİM KURAMLARI</a:t>
            </a:r>
          </a:p>
        </p:txBody>
      </p:sp>
      <p:sp>
        <p:nvSpPr>
          <p:cNvPr id="3" name="İçerik Yer Tutucusu 2">
            <a:extLst>
              <a:ext uri="{FF2B5EF4-FFF2-40B4-BE49-F238E27FC236}">
                <a16:creationId xmlns:a16="http://schemas.microsoft.com/office/drawing/2014/main" id="{4D53AEC7-3548-A411-BC27-9DDFBF2227DF}"/>
              </a:ext>
            </a:extLst>
          </p:cNvPr>
          <p:cNvSpPr>
            <a:spLocks noGrp="1"/>
          </p:cNvSpPr>
          <p:nvPr>
            <p:ph idx="1"/>
          </p:nvPr>
        </p:nvSpPr>
        <p:spPr>
          <a:xfrm>
            <a:off x="311288" y="1843790"/>
            <a:ext cx="7228763" cy="4856813"/>
          </a:xfrm>
        </p:spPr>
        <p:txBody>
          <a:bodyPr>
            <a:normAutofit/>
          </a:bodyPr>
          <a:lstStyle/>
          <a:p>
            <a:pPr marL="0" indent="0" algn="just">
              <a:lnSpc>
                <a:spcPct val="90000"/>
              </a:lnSpc>
              <a:buNone/>
            </a:pPr>
            <a:r>
              <a:rPr lang="tr-TR" sz="1600" b="1"/>
              <a:t>Geleneksel Yönetim Kuramlarının Ortak Özellikleri</a:t>
            </a:r>
            <a:endParaRPr lang="tr-TR" sz="1600"/>
          </a:p>
          <a:p>
            <a:pPr marL="0" indent="0" algn="just">
              <a:lnSpc>
                <a:spcPct val="90000"/>
              </a:lnSpc>
              <a:buNone/>
            </a:pPr>
            <a:r>
              <a:rPr lang="tr-TR" sz="1600" b="1"/>
              <a:t>2. Örgüte İlişkin Varsayımlar:</a:t>
            </a:r>
            <a:endParaRPr lang="tr-TR" sz="1600"/>
          </a:p>
          <a:p>
            <a:pPr marL="0" indent="0" algn="just">
              <a:lnSpc>
                <a:spcPct val="90000"/>
              </a:lnSpc>
              <a:buNone/>
            </a:pPr>
            <a:r>
              <a:rPr lang="tr-TR" sz="1600"/>
              <a:t>İşletmeler, karmaşık yapılara sahip olmalıdır. Bu yapılar genellikle katı bir hiyerarşi içerir ve yetki ve sorumluluklar belirli bir düzen içinde dağıtılır.</a:t>
            </a:r>
          </a:p>
          <a:p>
            <a:pPr marL="0" indent="0" algn="just">
              <a:lnSpc>
                <a:spcPct val="90000"/>
              </a:lnSpc>
              <a:buNone/>
            </a:pPr>
            <a:r>
              <a:rPr lang="tr-TR" sz="1600"/>
              <a:t>Karar alma genellikle üst düzey yöneticiler tarafından merkezi bir şekilde yapılır ve emir-komuta zinciri esas alınır.</a:t>
            </a:r>
          </a:p>
          <a:p>
            <a:pPr marL="0" indent="0" algn="just">
              <a:lnSpc>
                <a:spcPct val="90000"/>
              </a:lnSpc>
              <a:buNone/>
            </a:pPr>
            <a:r>
              <a:rPr lang="tr-TR" sz="1600"/>
              <a:t>İletişim, genellikle yukarıdan aşağıya doğru, belirli bir hiyerarşi içinde düzenlenir. Alt kademe çalışanlarının üst kademe yöneticilere doğrudan erişimi sınırlıdır.</a:t>
            </a:r>
          </a:p>
          <a:p>
            <a:pPr marL="0" indent="0" algn="just">
              <a:lnSpc>
                <a:spcPct val="90000"/>
              </a:lnSpc>
              <a:buNone/>
            </a:pPr>
            <a:r>
              <a:rPr lang="tr-TR" sz="1600"/>
              <a:t>İnsanlar arası ilişkiler ve işbirliği önemli görülmez; çalışanlar genellikle bireysel performanslarına odaklanır.</a:t>
            </a:r>
          </a:p>
          <a:p>
            <a:pPr marL="0" indent="0" algn="just">
              <a:lnSpc>
                <a:spcPct val="90000"/>
              </a:lnSpc>
              <a:buNone/>
            </a:pPr>
            <a:r>
              <a:rPr lang="tr-TR" sz="1600"/>
              <a:t>Bu ortak özellikler, geleneksel yönetim anlayışının genel bir tasvirini sunar. Ancak, modern yönetim teorileri, insan kaynakları yönetimi ve katılımcı yönetim gibi yaklaşımlarla birlikte, bu geleneksel özelliklerde değişiklik ve evrim göstermiştir.</a:t>
            </a:r>
          </a:p>
          <a:p>
            <a:pPr marL="0" indent="0" algn="just">
              <a:lnSpc>
                <a:spcPct val="90000"/>
              </a:lnSpc>
              <a:buNone/>
            </a:pPr>
            <a:endParaRPr lang="tr-TR" sz="1600"/>
          </a:p>
          <a:p>
            <a:pPr marL="0" indent="0" algn="just">
              <a:lnSpc>
                <a:spcPct val="90000"/>
              </a:lnSpc>
              <a:buNone/>
            </a:pPr>
            <a:endParaRPr lang="tr-TR" sz="1600"/>
          </a:p>
          <a:p>
            <a:pPr marL="0" indent="0" algn="just">
              <a:lnSpc>
                <a:spcPct val="90000"/>
              </a:lnSpc>
              <a:buNone/>
            </a:pPr>
            <a:endParaRPr lang="tr-TR" sz="1600"/>
          </a:p>
          <a:p>
            <a:pPr marL="0" indent="0" algn="just">
              <a:lnSpc>
                <a:spcPct val="90000"/>
              </a:lnSpc>
              <a:buNone/>
            </a:pPr>
            <a:endParaRPr lang="tr-TR" sz="1600"/>
          </a:p>
          <a:p>
            <a:pPr marL="0" indent="0" algn="just">
              <a:lnSpc>
                <a:spcPct val="90000"/>
              </a:lnSpc>
              <a:buNone/>
            </a:pPr>
            <a:endParaRPr lang="tr-TR" sz="1600"/>
          </a:p>
          <a:p>
            <a:pPr algn="just">
              <a:lnSpc>
                <a:spcPct val="90000"/>
              </a:lnSpc>
            </a:pPr>
            <a:endParaRPr lang="tr-TR" sz="1600"/>
          </a:p>
        </p:txBody>
      </p:sp>
      <p:pic>
        <p:nvPicPr>
          <p:cNvPr id="7" name="Graphic 6" descr="Katılım">
            <a:extLst>
              <a:ext uri="{FF2B5EF4-FFF2-40B4-BE49-F238E27FC236}">
                <a16:creationId xmlns:a16="http://schemas.microsoft.com/office/drawing/2014/main" id="{8B2BE709-F40D-AB98-BC33-21E02DB63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0157" y="1843790"/>
            <a:ext cx="3951737" cy="3951737"/>
          </a:xfrm>
          <a:prstGeom prst="rect">
            <a:avLst/>
          </a:prstGeom>
        </p:spPr>
      </p:pic>
    </p:spTree>
    <p:extLst>
      <p:ext uri="{BB962C8B-B14F-4D97-AF65-F5344CB8AC3E}">
        <p14:creationId xmlns:p14="http://schemas.microsoft.com/office/powerpoint/2010/main" val="3113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p:txBody>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p:txBody>
          <a:bodyPr>
            <a:normAutofit/>
          </a:bodyPr>
          <a:lstStyle/>
          <a:p>
            <a:pPr algn="just"/>
            <a:r>
              <a:rPr lang="tr-TR" b="0" i="0">
                <a:solidFill>
                  <a:srgbClr val="222222"/>
                </a:solidFill>
                <a:effectLst/>
                <a:latin typeface="Verdana" panose="020B0604030504040204" pitchFamily="34" charset="0"/>
              </a:rPr>
              <a:t> Klasik kuramda işletmeler için standart üretim, insanın üretimin bir parçası olan makineler gibi düşünülmesi, katı bir hiyerarşik yapı gibi konular konuşulurken okulların bile fabrika olarak görüldüğü, öğrencilerin hammadde gibi algılandığı bu dönemde, okul yönetiminin ve fabrikadaki iş görenlerin sosyal ve psikolojik koşulları ve insan unsuru ihmal edilmiştir.</a:t>
            </a:r>
          </a:p>
          <a:p>
            <a:pPr algn="just"/>
            <a:r>
              <a:rPr lang="tr-TR" b="0" i="0">
                <a:solidFill>
                  <a:srgbClr val="222222"/>
                </a:solidFill>
                <a:effectLst/>
                <a:latin typeface="Verdana" panose="020B0604030504040204" pitchFamily="34" charset="0"/>
              </a:rPr>
              <a:t> Bu bağlamda neo-klasik örgüt kuramı, klasik örgüt kuramına tepki olarak doğmuştur. Klasik kuramın üzerinde durmadığı konulara değinmiştir. </a:t>
            </a:r>
            <a:endParaRPr lang="tr-TR"/>
          </a:p>
        </p:txBody>
      </p:sp>
    </p:spTree>
    <p:extLst>
      <p:ext uri="{BB962C8B-B14F-4D97-AF65-F5344CB8AC3E}">
        <p14:creationId xmlns:p14="http://schemas.microsoft.com/office/powerpoint/2010/main" val="97839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57B98A-147D-C446-7C61-C34650EBBFC5}"/>
              </a:ext>
            </a:extLst>
          </p:cNvPr>
          <p:cNvSpPr>
            <a:spLocks noGrp="1"/>
          </p:cNvSpPr>
          <p:nvPr>
            <p:ph type="title"/>
          </p:nvPr>
        </p:nvSpPr>
        <p:spPr/>
        <p:txBody>
          <a:bodyPr/>
          <a:lstStyle/>
          <a:p>
            <a:pPr algn="ctr"/>
            <a:r>
              <a:rPr lang="tr-TR" b="0" i="0">
                <a:solidFill>
                  <a:srgbClr val="0D0D0D"/>
                </a:solidFill>
                <a:effectLst/>
                <a:latin typeface="Söhne"/>
              </a:rPr>
              <a:t>İnsan İlişkileri (Neo-Klasik) Yönetim Kuramı</a:t>
            </a:r>
            <a:endParaRPr lang="tr-TR"/>
          </a:p>
        </p:txBody>
      </p:sp>
      <p:sp>
        <p:nvSpPr>
          <p:cNvPr id="3" name="İçerik Yer Tutucusu 2">
            <a:extLst>
              <a:ext uri="{FF2B5EF4-FFF2-40B4-BE49-F238E27FC236}">
                <a16:creationId xmlns:a16="http://schemas.microsoft.com/office/drawing/2014/main" id="{BFF57A0B-F68B-D9CC-E14B-3A2B269E0491}"/>
              </a:ext>
            </a:extLst>
          </p:cNvPr>
          <p:cNvSpPr>
            <a:spLocks noGrp="1"/>
          </p:cNvSpPr>
          <p:nvPr>
            <p:ph idx="1"/>
          </p:nvPr>
        </p:nvSpPr>
        <p:spPr/>
        <p:txBody>
          <a:bodyPr>
            <a:normAutofit fontScale="92500" lnSpcReduction="10000"/>
          </a:bodyPr>
          <a:lstStyle/>
          <a:p>
            <a:pPr algn="just"/>
            <a:r>
              <a:rPr lang="tr-TR" b="0" i="0">
                <a:solidFill>
                  <a:srgbClr val="0D0D0D"/>
                </a:solidFill>
                <a:effectLst/>
                <a:latin typeface="Söhne"/>
              </a:rPr>
              <a:t>İnsan İlişkileri (Neo-Klasik) Yönetim Kuramı, geleneksel bilimsel yönetim ve yönetim süreci yaklaşımlarının bazı eksikliklerini eleştiren ve insan faktörünü vurgulayan bir yönetim yaklaşımıdır. Bu kuram, özellikle 1920'lerin ortalarında Hawthorne Eleştiri deneyleri sonucunda ortaya çıkmıştır. İşte bu kuramın tarihçesi:</a:t>
            </a:r>
          </a:p>
          <a:p>
            <a:pPr algn="l">
              <a:buFont typeface="+mj-lt"/>
              <a:buAutoNum type="arabicPeriod"/>
            </a:pPr>
            <a:r>
              <a:rPr lang="tr-TR" b="1" i="0">
                <a:solidFill>
                  <a:srgbClr val="0D0D0D"/>
                </a:solidFill>
                <a:effectLst/>
                <a:latin typeface="Söhne"/>
              </a:rPr>
              <a:t>Hawthorne Deneyleri (1924-1932):</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Bu dönem, Western Electric Hawthorne Works tesisinde yapılan bir dizi deneyi içerir. Bu deneyler, öncelikle Elton Mayo ve ekibi tarafından yürütüldü. Bu çalışmalar, işçilerin performansını etkileyen sosyal ve psikolojik faktörleri anlamak için gerçekleştirildi. Bu deneyler, insanlar arasındaki ilişkilerin ve çalışma koşullarının, iş performansını önemli ölçüde etkileyebileceğini gösterdi.</a:t>
            </a:r>
          </a:p>
          <a:p>
            <a:pPr algn="l">
              <a:buFont typeface="+mj-lt"/>
              <a:buAutoNum type="arabicPeriod"/>
            </a:pPr>
            <a:r>
              <a:rPr lang="tr-TR" b="1" i="0">
                <a:solidFill>
                  <a:srgbClr val="0D0D0D"/>
                </a:solidFill>
                <a:effectLst/>
                <a:latin typeface="Söhne"/>
              </a:rPr>
              <a:t>Elton Mayo ve İnsan İlişkileri Okulu (1930'lar):</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Elton Mayo, Hawthorne Eleştiri deneylerinin sonuçlarından etkilenerek İnsan İlişkileri Okulu'nu kurdu. Bu okul, iş yerindeki sosyal etkileşimlerin, çalışanların motivasyonu ve verimliliği üzerinde önemli bir etkiye sahip olduğunu savunur. İnsanların ihtiyaçları, hisleri ve ilişkileri üzerine odaklanır.</a:t>
            </a:r>
          </a:p>
          <a:p>
            <a:endParaRPr lang="tr-TR"/>
          </a:p>
        </p:txBody>
      </p:sp>
    </p:spTree>
    <p:extLst>
      <p:ext uri="{BB962C8B-B14F-4D97-AF65-F5344CB8AC3E}">
        <p14:creationId xmlns:p14="http://schemas.microsoft.com/office/powerpoint/2010/main" val="92287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8A4C6-E406-902E-6C96-62633F25D4C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E7CEF8A-9927-A6BF-7D54-0E54EA9C5C3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AF97878-C8E6-E521-FE8F-6A6F930FECD4}"/>
              </a:ext>
            </a:extLst>
          </p:cNvPr>
          <p:cNvSpPr>
            <a:spLocks noGrp="1"/>
          </p:cNvSpPr>
          <p:nvPr>
            <p:ph idx="1"/>
          </p:nvPr>
        </p:nvSpPr>
        <p:spPr/>
        <p:txBody>
          <a:bodyPr>
            <a:normAutofit lnSpcReduction="10000"/>
          </a:bodyPr>
          <a:lstStyle/>
          <a:p>
            <a:pPr marL="457200" indent="-457200" algn="l">
              <a:buFont typeface="+mj-lt"/>
              <a:buAutoNum type="arabicPeriod" startAt="3"/>
            </a:pPr>
            <a:r>
              <a:rPr lang="tr-TR" b="1" i="0">
                <a:solidFill>
                  <a:srgbClr val="0D0D0D"/>
                </a:solidFill>
                <a:effectLst/>
                <a:latin typeface="Söhne"/>
              </a:rPr>
              <a:t>Chester Barnard ve Yönetim İlkesi (1938):</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Barnard, yönetimde başarı için iletişim ve işbirliği önemini vurgulayan "Yönetim İlkesi" adlı eserini yayınladı. İnsanların işbirliği ve sosyal faktörlerin organizasyonlarda önemli olduğunu savundu. Ayrıca, yöneticilerin örgütsel hedeflere ulaşmak için çalışanlarla etkileşim kurmalarının gerekliliğini belirtti.</a:t>
            </a:r>
          </a:p>
          <a:p>
            <a:pPr algn="l">
              <a:buFont typeface="+mj-lt"/>
              <a:buAutoNum type="arabicPeriod" startAt="3"/>
            </a:pPr>
            <a:r>
              <a:rPr lang="tr-TR" b="1" i="0">
                <a:solidFill>
                  <a:srgbClr val="0D0D0D"/>
                </a:solidFill>
                <a:effectLst/>
                <a:latin typeface="Söhne"/>
              </a:rPr>
              <a:t>Douglas McGregor ve X-Y Teorileri (1960):</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McGregor, "İnsan Yönetimi" adlı kitabında X-Y teorilerini ortaya koyarak, insanların doğası ve çalışma tutumlarına ilişkin iki farklı varsayımı tanımladı. Teori X, işçilerin genellikle işten kaçınma eğiliminde olduklarını savunurken, Teori Y, işçilerin doğası gereği çalışmayı sever ve sorumluluk almayı kabul ederler.</a:t>
            </a:r>
          </a:p>
          <a:p>
            <a:pPr algn="just"/>
            <a:r>
              <a:rPr lang="tr-TR" b="0" i="0">
                <a:solidFill>
                  <a:srgbClr val="0D0D0D"/>
                </a:solidFill>
                <a:effectLst/>
                <a:latin typeface="Söhne"/>
              </a:rPr>
              <a:t>İnsan İlişkileri Yönetim Kuramı, iş dünyasında insan faktörünün önemini vurgulayarak, işçilerin motivasyonunu, liderlik tarzlarını ve iş yerindeki sosyal etkileşimleri anlamaya odaklanır. Bu kuram, daha önceki yönetim anlayışlarının eksik kaldığı insanın duygusal ve sosyal yönlerini vurgulayarak modern yönetim teorilerine zemin hazırlamıştır.</a:t>
            </a:r>
          </a:p>
          <a:p>
            <a:endParaRPr lang="tr-TR"/>
          </a:p>
        </p:txBody>
      </p:sp>
    </p:spTree>
    <p:extLst>
      <p:ext uri="{BB962C8B-B14F-4D97-AF65-F5344CB8AC3E}">
        <p14:creationId xmlns:p14="http://schemas.microsoft.com/office/powerpoint/2010/main" val="12356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p:txBody>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p:txBody>
          <a:bodyPr>
            <a:normAutofit fontScale="92500"/>
          </a:bodyPr>
          <a:lstStyle/>
          <a:p>
            <a:pPr algn="just"/>
            <a:r>
              <a:rPr lang="tr-TR" b="0" i="0">
                <a:solidFill>
                  <a:srgbClr val="222222"/>
                </a:solidFill>
                <a:effectLst/>
                <a:latin typeface="Verdana" panose="020B0604030504040204" pitchFamily="34" charset="0"/>
              </a:rPr>
              <a:t> </a:t>
            </a:r>
            <a:r>
              <a:rPr lang="tr-TR" b="1">
                <a:solidFill>
                  <a:srgbClr val="222222"/>
                </a:solidFill>
                <a:latin typeface="Verdana" panose="020B0604030504040204" pitchFamily="34" charset="0"/>
              </a:rPr>
              <a:t>HAWTHORNE DENEYLERİ</a:t>
            </a:r>
          </a:p>
          <a:p>
            <a:pPr algn="just"/>
            <a:r>
              <a:rPr lang="tr-TR" b="0" i="0">
                <a:solidFill>
                  <a:srgbClr val="222222"/>
                </a:solidFill>
                <a:effectLst/>
                <a:latin typeface="Verdana" panose="020B0604030504040204" pitchFamily="34" charset="0"/>
              </a:rPr>
              <a:t>Hawthorne Araştırmaları 1924-1930 yılları arasında A.B.D. Şikago Hawthorne kasabasında Western Elektrik Şirketinin kendi tesislerinde Elton Mayo, Fritz J. Roethlisberger, W.J.Dickson ve A. T. Northead, T.N. Whitehead, W.J.Dickson, L.Henderson tarafından gerçekleştirilmiştir. Çalışmalar bir bakıma Klasik Teorinin değer yargılarınına uyup uymadığı konusu üzerinde başlamıştır. Ama beklenenden çok farklı sonuçlar elde edilmiştir. Araştırmacılar sonuçlardan hareketle yeni yaklaşımlar ortaya koymaya çalışmış, bu da neoklasik yönetim yaklaşımı ve insan ilişkileri yaklaşımının temelini oluşturmuştur.</a:t>
            </a:r>
          </a:p>
          <a:p>
            <a:pPr algn="just"/>
            <a:r>
              <a:rPr lang="tr-TR" b="0" i="0">
                <a:solidFill>
                  <a:srgbClr val="222222"/>
                </a:solidFill>
                <a:effectLst/>
                <a:latin typeface="Verdana" panose="020B0604030504040204" pitchFamily="34" charset="0"/>
              </a:rPr>
              <a:t>Araştırmacılar; ışıklandırma, ısıtma, yorgunluk ve fiziksel yerleşim düzeninin deki gelişmelerin verimlilik düzeyi üzerinde olumlu etkide bulunacağı düşüncesini incelemek için çalışmalarını başlatmışlardır.” Söz konusu araştırmalar </a:t>
            </a:r>
            <a:r>
              <a:rPr lang="tr-TR" b="1" i="0">
                <a:solidFill>
                  <a:srgbClr val="222222"/>
                </a:solidFill>
                <a:effectLst/>
                <a:latin typeface="Verdana" panose="020B0604030504040204" pitchFamily="34" charset="0"/>
              </a:rPr>
              <a:t>iki grup </a:t>
            </a:r>
            <a:r>
              <a:rPr lang="tr-TR" b="0" i="0">
                <a:solidFill>
                  <a:srgbClr val="222222"/>
                </a:solidFill>
                <a:effectLst/>
                <a:latin typeface="Verdana" panose="020B0604030504040204" pitchFamily="34" charset="0"/>
              </a:rPr>
              <a:t>altında incelenmiştir.</a:t>
            </a:r>
          </a:p>
          <a:p>
            <a:pPr algn="just"/>
            <a:endParaRPr lang="tr-TR"/>
          </a:p>
        </p:txBody>
      </p:sp>
    </p:spTree>
    <p:extLst>
      <p:ext uri="{BB962C8B-B14F-4D97-AF65-F5344CB8AC3E}">
        <p14:creationId xmlns:p14="http://schemas.microsoft.com/office/powerpoint/2010/main" val="357170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050879" y="609601"/>
            <a:ext cx="9810604" cy="1216024"/>
          </a:xfrm>
        </p:spPr>
        <p:txBody>
          <a:bodyPr>
            <a:normAutofit/>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1050879" y="1978172"/>
            <a:ext cx="6684046" cy="4164001"/>
          </a:xfrm>
        </p:spPr>
        <p:txBody>
          <a:bodyPr>
            <a:normAutofit/>
          </a:bodyPr>
          <a:lstStyle/>
          <a:p>
            <a:pPr algn="just">
              <a:lnSpc>
                <a:spcPct val="90000"/>
              </a:lnSpc>
            </a:pPr>
            <a:r>
              <a:rPr lang="tr-TR" sz="1600" b="0" i="0">
                <a:effectLst/>
                <a:latin typeface="Verdana" panose="020B0604030504040204" pitchFamily="34" charset="0"/>
              </a:rPr>
              <a:t> </a:t>
            </a:r>
            <a:r>
              <a:rPr lang="tr-TR" b="1">
                <a:latin typeface="Verdana" panose="020B0604030504040204" pitchFamily="34" charset="0"/>
              </a:rPr>
              <a:t>HAWTHORNE DENEYLERİ</a:t>
            </a:r>
          </a:p>
          <a:p>
            <a:pPr algn="just">
              <a:lnSpc>
                <a:spcPct val="90000"/>
              </a:lnSpc>
            </a:pPr>
            <a:r>
              <a:rPr lang="tr-TR" sz="1600" b="1" i="0">
                <a:effectLst/>
                <a:latin typeface="Verdana" panose="020B0604030504040204" pitchFamily="34" charset="0"/>
              </a:rPr>
              <a:t>1. Birinci Grup Deneyler</a:t>
            </a:r>
          </a:p>
          <a:p>
            <a:pPr algn="just">
              <a:lnSpc>
                <a:spcPct val="90000"/>
              </a:lnSpc>
            </a:pPr>
            <a:r>
              <a:rPr lang="tr-TR" sz="1600" b="1" i="0">
                <a:effectLst/>
                <a:latin typeface="Verdana" panose="020B0604030504040204" pitchFamily="34" charset="0"/>
              </a:rPr>
              <a:t>-Işık Deneyleri (Aydınlatma-Verimlilik):</a:t>
            </a:r>
            <a:r>
              <a:rPr lang="tr-TR" sz="1600" b="0" i="0">
                <a:effectLst/>
                <a:latin typeface="Verdana" panose="020B0604030504040204" pitchFamily="34" charset="0"/>
              </a:rPr>
              <a:t> Amaç ışık seviyesinin, kalitesinin verimliliğe olan etkisini ölçmekti. Bunun için araştırmacılar çalışanlar içinden bir grubu farklı bir odaya alarak orada çalışmalarını sağladılar.</a:t>
            </a:r>
          </a:p>
          <a:p>
            <a:pPr algn="just">
              <a:lnSpc>
                <a:spcPct val="90000"/>
              </a:lnSpc>
            </a:pPr>
            <a:r>
              <a:rPr lang="tr-TR" sz="1600" b="0" i="0">
                <a:effectLst/>
                <a:latin typeface="Verdana" panose="020B0604030504040204" pitchFamily="34" charset="0"/>
              </a:rPr>
              <a:t>Bu grup üzerinde değişik ışık şartları denenmiştir. Işık miktarları düzenli olarak arttırılmış, güneş ve elektrik ışığı denenmiş. Ama verimlilik artmıştır. Daha sonra ışık azaltılmaya başlandığında dahi verimlilik artış göstermiştir.</a:t>
            </a:r>
          </a:p>
          <a:p>
            <a:pPr algn="just">
              <a:lnSpc>
                <a:spcPct val="90000"/>
              </a:lnSpc>
            </a:pPr>
            <a:r>
              <a:rPr lang="tr-TR" sz="1600" b="0" i="0">
                <a:effectLst/>
                <a:latin typeface="Verdana" panose="020B0604030504040204" pitchFamily="34" charset="0"/>
              </a:rPr>
              <a:t>Işıklandırma deneyleri sonucunda araştırmacılar aydınlatma ve verimlilik arasında bir ilişki bulamamıştır.</a:t>
            </a:r>
          </a:p>
          <a:p>
            <a:pPr>
              <a:lnSpc>
                <a:spcPct val="90000"/>
              </a:lnSpc>
            </a:pPr>
            <a:endParaRPr lang="tr-TR" sz="1300">
              <a:latin typeface="Verdana" panose="020B0604030504040204" pitchFamily="34" charset="0"/>
            </a:endParaRPr>
          </a:p>
          <a:p>
            <a:pPr>
              <a:lnSpc>
                <a:spcPct val="90000"/>
              </a:lnSpc>
            </a:pPr>
            <a:endParaRPr lang="tr-TR" sz="1300"/>
          </a:p>
        </p:txBody>
      </p:sp>
      <p:pic>
        <p:nvPicPr>
          <p:cNvPr id="7" name="Graphic 6" descr="Ampul">
            <a:extLst>
              <a:ext uri="{FF2B5EF4-FFF2-40B4-BE49-F238E27FC236}">
                <a16:creationId xmlns:a16="http://schemas.microsoft.com/office/drawing/2014/main" id="{90EE3601-E2B0-3D7E-87B3-FB29C0954F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0721" y="1825625"/>
            <a:ext cx="3846011" cy="3846011"/>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35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050879" y="609601"/>
            <a:ext cx="9810604" cy="1216024"/>
          </a:xfrm>
        </p:spPr>
        <p:txBody>
          <a:bodyPr>
            <a:normAutofit/>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494675" y="1904172"/>
            <a:ext cx="7405141" cy="4511618"/>
          </a:xfrm>
        </p:spPr>
        <p:txBody>
          <a:bodyPr>
            <a:normAutofit lnSpcReduction="10000"/>
          </a:bodyPr>
          <a:lstStyle/>
          <a:p>
            <a:pPr>
              <a:lnSpc>
                <a:spcPct val="90000"/>
              </a:lnSpc>
            </a:pPr>
            <a:r>
              <a:rPr lang="tr-TR" sz="1800" b="0" i="0">
                <a:effectLst/>
                <a:latin typeface="Verdana" panose="020B0604030504040204" pitchFamily="34" charset="0"/>
              </a:rPr>
              <a:t> </a:t>
            </a:r>
            <a:r>
              <a:rPr lang="tr-TR" sz="1800" b="1" i="0">
                <a:effectLst/>
                <a:latin typeface="Verdana" panose="020B0604030504040204" pitchFamily="34" charset="0"/>
              </a:rPr>
              <a:t>2. İkinci Grup Deneyler</a:t>
            </a:r>
            <a:endParaRPr lang="tr-TR" sz="1800" b="0" i="0">
              <a:effectLst/>
              <a:latin typeface="Verdana" panose="020B0604030504040204" pitchFamily="34" charset="0"/>
            </a:endParaRPr>
          </a:p>
          <a:p>
            <a:pPr algn="just">
              <a:lnSpc>
                <a:spcPct val="90000"/>
              </a:lnSpc>
            </a:pPr>
            <a:r>
              <a:rPr lang="tr-TR" sz="1800" b="1" i="0">
                <a:effectLst/>
                <a:latin typeface="Verdana" panose="020B0604030504040204" pitchFamily="34" charset="0"/>
              </a:rPr>
              <a:t>-Röle Montaj Odası Deneyi (Fiziki Çalışma Koşulları-Verimlilik):</a:t>
            </a:r>
            <a:r>
              <a:rPr lang="tr-TR" sz="1800" b="0" i="0">
                <a:effectLst/>
                <a:latin typeface="Verdana" panose="020B0604030504040204" pitchFamily="34" charset="0"/>
              </a:rPr>
              <a:t> Deneyde fiziki çalışma koşullarının verimliliğe etkileri araştırılmıştır. Dinlenme sayılarının ve uzunluğu, iş günlerinin uzunluğu değerlendirilmiştir.</a:t>
            </a:r>
          </a:p>
          <a:p>
            <a:pPr algn="just">
              <a:lnSpc>
                <a:spcPct val="90000"/>
              </a:lnSpc>
            </a:pPr>
            <a:r>
              <a:rPr lang="tr-TR" sz="1800" b="0" i="0">
                <a:effectLst/>
                <a:latin typeface="Verdana" panose="020B0604030504040204" pitchFamily="34" charset="0"/>
              </a:rPr>
              <a:t>Dinlenme sayılarının uzunluğu üzerine 113 işçiden 6 tanesi seçildi ve bir tane de usta başı ile bir odaya kondu. Ama ustabaşının çok fazla bir denetim uygulaması yoktu. Bu durumda verimlilikte büyük artış gözlendi.</a:t>
            </a:r>
          </a:p>
          <a:p>
            <a:pPr algn="just">
              <a:lnSpc>
                <a:spcPct val="90000"/>
              </a:lnSpc>
            </a:pPr>
            <a:r>
              <a:rPr lang="tr-TR" sz="1800" b="0" i="0">
                <a:effectLst/>
                <a:latin typeface="Verdana" panose="020B0604030504040204" pitchFamily="34" charset="0"/>
              </a:rPr>
              <a:t>Sonuç olarak deneyler büyük bir hüsranla sonuçlandı ve başarısız oldu. Fiziki şartlar düzenli olarak uygulandığı halde verimlilik bir önceki seviyeye nazaran artış gösterdi. Böylece araştırmacılar üretim ve verimlilik arasındaki ilişkinin sadece fiziki şartlara bağlı olmadığını anlamışlardır.</a:t>
            </a:r>
          </a:p>
          <a:p>
            <a:pPr>
              <a:lnSpc>
                <a:spcPct val="90000"/>
              </a:lnSpc>
            </a:pPr>
            <a:endParaRPr lang="tr-TR" sz="1100">
              <a:latin typeface="Verdana" panose="020B0604030504040204" pitchFamily="34" charset="0"/>
            </a:endParaRPr>
          </a:p>
          <a:p>
            <a:pPr>
              <a:lnSpc>
                <a:spcPct val="90000"/>
              </a:lnSpc>
            </a:pPr>
            <a:endParaRPr lang="tr-TR" sz="1100"/>
          </a:p>
        </p:txBody>
      </p:sp>
      <p:pic>
        <p:nvPicPr>
          <p:cNvPr id="7" name="Graphic 6" descr="Dişliler">
            <a:extLst>
              <a:ext uri="{FF2B5EF4-FFF2-40B4-BE49-F238E27FC236}">
                <a16:creationId xmlns:a16="http://schemas.microsoft.com/office/drawing/2014/main" id="{C85231CF-3297-AD8C-51D0-7C9B21CE20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85638" y="1959338"/>
            <a:ext cx="3846011" cy="3846011"/>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9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13C3BF-C442-F3E5-72E6-F4EE6A0BEA3B}"/>
              </a:ext>
            </a:extLst>
          </p:cNvPr>
          <p:cNvSpPr>
            <a:spLocks noGrp="1"/>
          </p:cNvSpPr>
          <p:nvPr>
            <p:ph type="title"/>
          </p:nvPr>
        </p:nvSpPr>
        <p:spPr/>
        <p:txBody>
          <a:bodyPr/>
          <a:lstStyle/>
          <a:p>
            <a:pPr algn="ctr"/>
            <a:r>
              <a:rPr lang="tr-TR"/>
              <a:t>Yönetim Düşüncesinin Gelişimindeki Teoriler</a:t>
            </a:r>
          </a:p>
        </p:txBody>
      </p:sp>
      <p:pic>
        <p:nvPicPr>
          <p:cNvPr id="9" name="İçerik Yer Tutucusu 8" descr="metin, yazı tipi, ekran görüntüsü, dikdörtgen içeren bir resim&#10;&#10;Açıklama otomatik olarak oluşturuldu">
            <a:extLst>
              <a:ext uri="{FF2B5EF4-FFF2-40B4-BE49-F238E27FC236}">
                <a16:creationId xmlns:a16="http://schemas.microsoft.com/office/drawing/2014/main" id="{6285B6B5-A39F-5B66-833A-488D43BF5DDB}"/>
              </a:ext>
            </a:extLst>
          </p:cNvPr>
          <p:cNvPicPr>
            <a:picLocks noGrp="1" noChangeAspect="1"/>
          </p:cNvPicPr>
          <p:nvPr>
            <p:ph idx="1"/>
          </p:nvPr>
        </p:nvPicPr>
        <p:blipFill>
          <a:blip r:embed="rId3"/>
          <a:stretch>
            <a:fillRect/>
          </a:stretch>
        </p:blipFill>
        <p:spPr>
          <a:xfrm>
            <a:off x="339137" y="2704160"/>
            <a:ext cx="10384128" cy="2328216"/>
          </a:xfrm>
        </p:spPr>
      </p:pic>
      <p:sp>
        <p:nvSpPr>
          <p:cNvPr id="10" name="Metin kutusu 9">
            <a:extLst>
              <a:ext uri="{FF2B5EF4-FFF2-40B4-BE49-F238E27FC236}">
                <a16:creationId xmlns:a16="http://schemas.microsoft.com/office/drawing/2014/main" id="{FCE3930B-1A41-2A33-F79D-57C29880792A}"/>
              </a:ext>
            </a:extLst>
          </p:cNvPr>
          <p:cNvSpPr txBox="1"/>
          <p:nvPr/>
        </p:nvSpPr>
        <p:spPr>
          <a:xfrm>
            <a:off x="614597" y="5216577"/>
            <a:ext cx="7600013" cy="369332"/>
          </a:xfrm>
          <a:prstGeom prst="rect">
            <a:avLst/>
          </a:prstGeom>
          <a:noFill/>
        </p:spPr>
        <p:txBody>
          <a:bodyPr wrap="square" rtlCol="0">
            <a:spAutoFit/>
          </a:bodyPr>
          <a:lstStyle/>
          <a:p>
            <a:r>
              <a:rPr lang="tr-TR" b="1"/>
              <a:t>Kaynak</a:t>
            </a:r>
            <a:r>
              <a:rPr lang="tr-TR"/>
              <a:t>: YÖNETİM VE ORGANİZASYON  Prof. Dr. F. Şebnem Arıkboğa </a:t>
            </a:r>
          </a:p>
        </p:txBody>
      </p:sp>
    </p:spTree>
    <p:extLst>
      <p:ext uri="{BB962C8B-B14F-4D97-AF65-F5344CB8AC3E}">
        <p14:creationId xmlns:p14="http://schemas.microsoft.com/office/powerpoint/2010/main" val="3044927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050879" y="609600"/>
            <a:ext cx="5562706" cy="1426234"/>
          </a:xfrm>
        </p:spPr>
        <p:txBody>
          <a:bodyPr>
            <a:normAutofit/>
          </a:bodyPr>
          <a:lstStyle/>
          <a:p>
            <a:pPr>
              <a:lnSpc>
                <a:spcPct val="100000"/>
              </a:lnSpc>
            </a:pPr>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1050879" y="2357567"/>
            <a:ext cx="5216426" cy="3896810"/>
          </a:xfrm>
        </p:spPr>
        <p:txBody>
          <a:bodyPr>
            <a:normAutofit/>
          </a:bodyPr>
          <a:lstStyle/>
          <a:p>
            <a:pPr marL="0" indent="0">
              <a:lnSpc>
                <a:spcPct val="90000"/>
              </a:lnSpc>
              <a:buNone/>
            </a:pPr>
            <a:r>
              <a:rPr lang="tr-TR" sz="1700" b="1" i="0">
                <a:effectLst/>
                <a:latin typeface="Verdana" panose="020B0604030504040204" pitchFamily="34" charset="0"/>
              </a:rPr>
              <a:t>2. İkinci Grup Deneyler</a:t>
            </a:r>
            <a:endParaRPr lang="tr-TR" sz="1700" b="0" i="0">
              <a:effectLst/>
              <a:latin typeface="Verdana" panose="020B0604030504040204" pitchFamily="34" charset="0"/>
            </a:endParaRPr>
          </a:p>
          <a:p>
            <a:pPr algn="just">
              <a:lnSpc>
                <a:spcPct val="90000"/>
              </a:lnSpc>
            </a:pPr>
            <a:r>
              <a:rPr lang="tr-TR" sz="1700" b="0" i="0">
                <a:effectLst/>
                <a:latin typeface="Verdana" panose="020B0604030504040204" pitchFamily="34" charset="0"/>
              </a:rPr>
              <a:t>–</a:t>
            </a:r>
            <a:r>
              <a:rPr lang="tr-TR" sz="1700" b="1" i="0">
                <a:effectLst/>
                <a:latin typeface="Verdana" panose="020B0604030504040204" pitchFamily="34" charset="0"/>
              </a:rPr>
              <a:t>İkinci Röle Montaj Odası Deney (Ücret-Verimlilik):</a:t>
            </a:r>
            <a:r>
              <a:rPr lang="tr-TR" sz="1700" b="0" i="0">
                <a:effectLst/>
                <a:latin typeface="Verdana" panose="020B0604030504040204" pitchFamily="34" charset="0"/>
              </a:rPr>
              <a:t> Verimlilik üzerinde fiziksel koşulların etkisi olmadığını öğrenen araştırmacılar ikinci rol montaj odası deneyinde ücret konusunun verimlilik üzerindeki etkisini araştırdılar. Deney grubundaki işçilerin ücretleri değiştirildi. Tekrarlanan sonuçlar üzerinde bir değişiklik gözlenmemiştir. Araştırmacılar ücretin verimliliğe etkisinin olduğunu ancak bunun üretime olan etkisinin sınırlı kaldığını fark etmişlerdir.</a:t>
            </a:r>
            <a:endParaRPr lang="tr-TR" sz="1700">
              <a:latin typeface="Verdana" panose="020B0604030504040204" pitchFamily="34" charset="0"/>
            </a:endParaRPr>
          </a:p>
          <a:p>
            <a:pPr>
              <a:lnSpc>
                <a:spcPct val="90000"/>
              </a:lnSpc>
            </a:pPr>
            <a:endParaRPr lang="tr-TR" sz="1700"/>
          </a:p>
        </p:txBody>
      </p:sp>
      <p:pic>
        <p:nvPicPr>
          <p:cNvPr id="7" name="Graphic 6" descr="Para">
            <a:extLst>
              <a:ext uri="{FF2B5EF4-FFF2-40B4-BE49-F238E27FC236}">
                <a16:creationId xmlns:a16="http://schemas.microsoft.com/office/drawing/2014/main" id="{A8AE31BC-7803-1948-B428-1FD1BBE0D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1505126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050879" y="609600"/>
            <a:ext cx="5562706" cy="1426234"/>
          </a:xfrm>
        </p:spPr>
        <p:txBody>
          <a:bodyPr>
            <a:normAutofit/>
          </a:bodyPr>
          <a:lstStyle/>
          <a:p>
            <a:pPr>
              <a:lnSpc>
                <a:spcPct val="100000"/>
              </a:lnSpc>
            </a:pPr>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1050879" y="2357567"/>
            <a:ext cx="5216426" cy="3896810"/>
          </a:xfrm>
        </p:spPr>
        <p:txBody>
          <a:bodyPr>
            <a:normAutofit/>
          </a:bodyPr>
          <a:lstStyle/>
          <a:p>
            <a:pPr marL="0" indent="0">
              <a:lnSpc>
                <a:spcPct val="90000"/>
              </a:lnSpc>
              <a:buNone/>
            </a:pPr>
            <a:r>
              <a:rPr lang="tr-TR" sz="1900" b="1" i="0">
                <a:effectLst/>
                <a:latin typeface="Verdana" panose="020B0604030504040204" pitchFamily="34" charset="0"/>
              </a:rPr>
              <a:t>2. İkinci Grup Deneyler</a:t>
            </a:r>
            <a:endParaRPr lang="tr-TR" sz="1900" b="0" i="0">
              <a:effectLst/>
              <a:latin typeface="Verdana" panose="020B0604030504040204" pitchFamily="34" charset="0"/>
            </a:endParaRPr>
          </a:p>
          <a:p>
            <a:pPr algn="just">
              <a:lnSpc>
                <a:spcPct val="90000"/>
              </a:lnSpc>
            </a:pPr>
            <a:r>
              <a:rPr lang="tr-TR" sz="1900" b="1" i="0">
                <a:effectLst/>
                <a:latin typeface="Verdana" panose="020B0604030504040204" pitchFamily="34" charset="0"/>
              </a:rPr>
              <a:t>Mika Yarma Test Odası Deneyi: </a:t>
            </a:r>
            <a:r>
              <a:rPr lang="tr-TR" sz="1900" b="0" i="0">
                <a:effectLst/>
                <a:latin typeface="Verdana" panose="020B0604030504040204" pitchFamily="34" charset="0"/>
              </a:rPr>
              <a:t>İktisadi durumların verimliliğe etkisini göremeyen araştırmacılar, sadece sosyal çevre koşullarındaki değişimlerin verimliliğe etkisini aratırdılar. Bunun için dinlenme molaları ve çalışma sürelerinin kısaltılması gibi durumlar ele alındı. Lakin bu araştırmada da verimliliğe etkileyen kesinkes bir sonuca ulaşılamadı.</a:t>
            </a:r>
            <a:endParaRPr lang="tr-TR" sz="1900"/>
          </a:p>
        </p:txBody>
      </p:sp>
      <p:pic>
        <p:nvPicPr>
          <p:cNvPr id="7" name="Graphic 6" descr="Grup">
            <a:extLst>
              <a:ext uri="{FF2B5EF4-FFF2-40B4-BE49-F238E27FC236}">
                <a16:creationId xmlns:a16="http://schemas.microsoft.com/office/drawing/2014/main" id="{35F87C44-D818-9663-FB74-257929620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146516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050879" y="609600"/>
            <a:ext cx="5562706" cy="1426234"/>
          </a:xfrm>
        </p:spPr>
        <p:txBody>
          <a:bodyPr>
            <a:normAutofit/>
          </a:bodyPr>
          <a:lstStyle/>
          <a:p>
            <a:pPr>
              <a:lnSpc>
                <a:spcPct val="100000"/>
              </a:lnSpc>
            </a:pPr>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1050879" y="2357567"/>
            <a:ext cx="5216426" cy="3896810"/>
          </a:xfrm>
        </p:spPr>
        <p:txBody>
          <a:bodyPr>
            <a:normAutofit/>
          </a:bodyPr>
          <a:lstStyle/>
          <a:p>
            <a:pPr marL="0" indent="0">
              <a:lnSpc>
                <a:spcPct val="90000"/>
              </a:lnSpc>
              <a:buNone/>
            </a:pPr>
            <a:r>
              <a:rPr lang="tr-TR" sz="1900" b="1" i="0">
                <a:effectLst/>
                <a:latin typeface="Verdana" panose="020B0604030504040204" pitchFamily="34" charset="0"/>
              </a:rPr>
              <a:t>2. İkinci Grup Deneyler</a:t>
            </a:r>
          </a:p>
          <a:p>
            <a:pPr marL="0" indent="0" algn="just">
              <a:lnSpc>
                <a:spcPct val="90000"/>
              </a:lnSpc>
              <a:buNone/>
            </a:pPr>
            <a:r>
              <a:rPr lang="tr-TR" sz="1900" b="1" i="0">
                <a:effectLst/>
                <a:latin typeface="Verdana" panose="020B0604030504040204" pitchFamily="34" charset="0"/>
              </a:rPr>
              <a:t>-Görüşme Programı:</a:t>
            </a:r>
            <a:r>
              <a:rPr lang="tr-TR" sz="1900" b="0" i="0">
                <a:effectLst/>
                <a:latin typeface="Verdana" panose="020B0604030504040204" pitchFamily="34" charset="0"/>
              </a:rPr>
              <a:t> Bu araştırmada işçiler ile görüşülerek onlardan samimi itiraflar almaya çalışılmış İyi bir işin çalışma koşullarını öğrenmek, onlar için önemli olan şeyleri öğrenmek ve işerini sevip sevmedikleri saptanmaya çalışılmıştır. Böylece o zamana kadar işçiler hakkında öğrenilmemiş birçok şey keşfedilmiştir.</a:t>
            </a:r>
          </a:p>
        </p:txBody>
      </p:sp>
      <p:pic>
        <p:nvPicPr>
          <p:cNvPr id="7" name="Graphic 6" descr="User Network">
            <a:extLst>
              <a:ext uri="{FF2B5EF4-FFF2-40B4-BE49-F238E27FC236}">
                <a16:creationId xmlns:a16="http://schemas.microsoft.com/office/drawing/2014/main" id="{DEDD20A6-021E-81B5-6C45-FCE33D01C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1654887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p:txBody>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p:txBody>
          <a:bodyPr>
            <a:normAutofit/>
          </a:bodyPr>
          <a:lstStyle/>
          <a:p>
            <a:pPr marL="0" indent="0" algn="l">
              <a:buNone/>
            </a:pPr>
            <a:r>
              <a:rPr lang="tr-TR" b="1" i="0">
                <a:solidFill>
                  <a:srgbClr val="222222"/>
                </a:solidFill>
                <a:effectLst/>
                <a:latin typeface="Verdana" panose="020B0604030504040204" pitchFamily="34" charset="0"/>
              </a:rPr>
              <a:t>2. İkinci Grup Deneyler</a:t>
            </a:r>
          </a:p>
          <a:p>
            <a:pPr algn="just"/>
            <a:r>
              <a:rPr lang="tr-TR" b="1" i="0">
                <a:solidFill>
                  <a:srgbClr val="222222"/>
                </a:solidFill>
                <a:effectLst/>
                <a:latin typeface="Verdana" panose="020B0604030504040204" pitchFamily="34" charset="0"/>
              </a:rPr>
              <a:t>-Seri Bağlama Odası Gözlemleri:</a:t>
            </a:r>
            <a:r>
              <a:rPr lang="tr-TR" b="0" i="0">
                <a:solidFill>
                  <a:srgbClr val="222222"/>
                </a:solidFill>
                <a:effectLst/>
                <a:latin typeface="Verdana" panose="020B0604030504040204" pitchFamily="34" charset="0"/>
              </a:rPr>
              <a:t> Bireyin bir sosyal gruba ait olduğu ve bulunduğu sosyal grubun bireyin davranışlarını etkilediği yapılan araştırmalar ile yavaş yavaş anlaşılmaya başlandı. Seri Bağlama Odası Gözlemleri araştırmasında bireyin hisleri, değerleri, tutum ve fikirleri mülakatlara dayanılarak araştırılmaya çalışıldı.</a:t>
            </a:r>
          </a:p>
          <a:p>
            <a:pPr algn="just"/>
            <a:r>
              <a:rPr lang="tr-TR" b="0" i="0">
                <a:solidFill>
                  <a:srgbClr val="222222"/>
                </a:solidFill>
                <a:effectLst/>
                <a:latin typeface="Verdana" panose="020B0604030504040204" pitchFamily="34" charset="0"/>
              </a:rPr>
              <a:t>Hawthorne Araştırmaları Seri Bağlama Odası Gözlemleri ile sonlanırken neoklasik yaklaşım ve insan ilişkileri yaklaşımının doğmasına yardımcı olmuştur.</a:t>
            </a:r>
          </a:p>
          <a:p>
            <a:pPr algn="l"/>
            <a:endParaRPr lang="tr-TR" b="1" i="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2720882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a:xfrm>
            <a:off x="1111472" y="292733"/>
            <a:ext cx="10311665" cy="1426234"/>
          </a:xfrm>
        </p:spPr>
        <p:txBody>
          <a:bodyPr>
            <a:normAutofit/>
          </a:bodyPr>
          <a:lstStyle/>
          <a:p>
            <a:pPr>
              <a:lnSpc>
                <a:spcPct val="100000"/>
              </a:lnSpc>
            </a:pPr>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a:xfrm>
            <a:off x="1050878" y="1718967"/>
            <a:ext cx="6202905" cy="4535410"/>
          </a:xfrm>
        </p:spPr>
        <p:txBody>
          <a:bodyPr>
            <a:normAutofit/>
          </a:bodyPr>
          <a:lstStyle/>
          <a:p>
            <a:pPr marL="0" indent="0" algn="just">
              <a:lnSpc>
                <a:spcPct val="90000"/>
              </a:lnSpc>
              <a:buNone/>
            </a:pPr>
            <a:r>
              <a:rPr lang="tr-TR" sz="1600" b="1" i="0">
                <a:effectLst/>
                <a:latin typeface="Verdana" panose="020B0604030504040204" pitchFamily="34" charset="0"/>
              </a:rPr>
              <a:t>Araştırma Sonuçları</a:t>
            </a:r>
            <a:endParaRPr lang="tr-TR" sz="1600" b="0" i="0">
              <a:effectLst/>
              <a:latin typeface="Verdana" panose="020B0604030504040204" pitchFamily="34" charset="0"/>
            </a:endParaRPr>
          </a:p>
          <a:p>
            <a:pPr algn="just">
              <a:lnSpc>
                <a:spcPct val="90000"/>
              </a:lnSpc>
            </a:pPr>
            <a:r>
              <a:rPr lang="tr-TR" sz="1600" b="0" i="0">
                <a:effectLst/>
                <a:latin typeface="Verdana" panose="020B0604030504040204" pitchFamily="34" charset="0"/>
              </a:rPr>
              <a:t>Araştırmalar sonucu elde edilen sonuçlar araştırmacıların hipotezlerini doğrulayamamıştır. Araştırmacılar bunun sonucunda verimliliğe etkisi olacak diye kabul edilen fiziksel parametreler yerine sosyal paremetreleri araştırmaya başladılar. Bu aşamada yeni hipotez verimlilik artışının ancak insan unsuru öne çıkarıldığında işçiler ile kurulan iletişim biçimi, aradaki ilişkiler, işçilerin motivasyonu sosyal parametreler ile açıklanabileceği olmuştur.</a:t>
            </a:r>
          </a:p>
          <a:p>
            <a:pPr algn="just">
              <a:lnSpc>
                <a:spcPct val="90000"/>
              </a:lnSpc>
            </a:pPr>
            <a:r>
              <a:rPr lang="tr-TR" sz="1600" b="0" i="0">
                <a:effectLst/>
                <a:latin typeface="Verdana" panose="020B0604030504040204" pitchFamily="34" charset="0"/>
              </a:rPr>
              <a:t>Yapılan araştırmalarda verimin sürekli olarak artması fiziksel değil sosyal, psikoloji paremetrelerden kaynaklanıyordu. Deney grupları sosyal bir gruba dönüştüler. Deney grupları kendilerinin özel olduğunu düşünüyorlardı öyle ki ekstra ödemeler almışlardı.</a:t>
            </a:r>
          </a:p>
          <a:p>
            <a:pPr>
              <a:lnSpc>
                <a:spcPct val="90000"/>
              </a:lnSpc>
            </a:pPr>
            <a:endParaRPr lang="tr-TR" sz="1300" b="1" i="0">
              <a:effectLst/>
              <a:latin typeface="Verdana" panose="020B0604030504040204" pitchFamily="34" charset="0"/>
            </a:endParaRPr>
          </a:p>
        </p:txBody>
      </p:sp>
      <p:pic>
        <p:nvPicPr>
          <p:cNvPr id="7" name="Graphic 6" descr="Magnifying glass">
            <a:extLst>
              <a:ext uri="{FF2B5EF4-FFF2-40B4-BE49-F238E27FC236}">
                <a16:creationId xmlns:a16="http://schemas.microsoft.com/office/drawing/2014/main" id="{EA34F706-16A2-C273-812C-BDB68E1668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81593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p:txBody>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p:txBody>
          <a:bodyPr>
            <a:normAutofit/>
          </a:bodyPr>
          <a:lstStyle/>
          <a:p>
            <a:pPr marL="0" indent="0" algn="just">
              <a:buNone/>
            </a:pPr>
            <a:r>
              <a:rPr lang="tr-TR" b="1" i="0">
                <a:solidFill>
                  <a:srgbClr val="222222"/>
                </a:solidFill>
                <a:effectLst/>
                <a:latin typeface="Verdana" panose="020B0604030504040204" pitchFamily="34" charset="0"/>
              </a:rPr>
              <a:t>Çalışanlar İle İlgili Sonuçlar;</a:t>
            </a:r>
            <a:endParaRPr lang="tr-TR" b="0" i="0">
              <a:solidFill>
                <a:srgbClr val="222222"/>
              </a:solidFill>
              <a:effectLst/>
              <a:latin typeface="Verdana" panose="020B0604030504040204" pitchFamily="34" charset="0"/>
            </a:endParaRPr>
          </a:p>
          <a:p>
            <a:pPr algn="l"/>
            <a:r>
              <a:rPr lang="tr-TR" b="0" i="0">
                <a:solidFill>
                  <a:srgbClr val="222222"/>
                </a:solidFill>
                <a:effectLst/>
                <a:latin typeface="Verdana" panose="020B0604030504040204" pitchFamily="34" charset="0"/>
              </a:rPr>
              <a:t>–        Klasik yaklaşımın makine insan, robotlaşmış birey modeli gerçekleri göstermemektedir.</a:t>
            </a:r>
          </a:p>
          <a:p>
            <a:pPr algn="l"/>
            <a:r>
              <a:rPr lang="tr-TR" b="0" i="0">
                <a:solidFill>
                  <a:srgbClr val="222222"/>
                </a:solidFill>
                <a:effectLst/>
                <a:latin typeface="Verdana" panose="020B0604030504040204" pitchFamily="34" charset="0"/>
              </a:rPr>
              <a:t>–        İnsanlar yalnız maddi ihtiyaçlarının karşılanmasını değil hissi ihtiyaçlarının (takdir edilme, kabul görme) gibi ihtiyaçlarının da karşılanmasını isterler.</a:t>
            </a:r>
          </a:p>
          <a:p>
            <a:pPr algn="l"/>
            <a:r>
              <a:rPr lang="tr-TR" b="0" i="0">
                <a:solidFill>
                  <a:srgbClr val="222222"/>
                </a:solidFill>
                <a:effectLst/>
                <a:latin typeface="Verdana" panose="020B0604030504040204" pitchFamily="34" charset="0"/>
              </a:rPr>
              <a:t>–        Gruptaki insanlar baskı altında kalmak istemezler.</a:t>
            </a:r>
          </a:p>
          <a:p>
            <a:pPr algn="l"/>
            <a:r>
              <a:rPr lang="tr-TR" b="0" i="0">
                <a:solidFill>
                  <a:srgbClr val="222222"/>
                </a:solidFill>
                <a:effectLst/>
                <a:latin typeface="Verdana" panose="020B0604030504040204" pitchFamily="34" charset="0"/>
              </a:rPr>
              <a:t>–        Çevredeki değişimler bireyi etkiler ve bireyin bu değişime tepkisi olur. Bu notada değişimin birey için ne ifaddde ettiği anlaşılmalıdır.</a:t>
            </a:r>
          </a:p>
          <a:p>
            <a:pPr algn="l"/>
            <a:r>
              <a:rPr lang="tr-TR" b="0" i="0">
                <a:solidFill>
                  <a:srgbClr val="222222"/>
                </a:solidFill>
                <a:effectLst/>
                <a:latin typeface="Verdana" panose="020B0604030504040204" pitchFamily="34" charset="0"/>
              </a:rPr>
              <a:t>–        Yönetimsel kurallara tepkilerini grup etkisi ve grupla birlikte dile getirir.</a:t>
            </a:r>
          </a:p>
          <a:p>
            <a:pPr algn="l"/>
            <a:endParaRPr lang="tr-TR" b="1" i="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1169863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B207E4-5184-4B0C-B1CF-701CB3FCD932}"/>
              </a:ext>
            </a:extLst>
          </p:cNvPr>
          <p:cNvSpPr>
            <a:spLocks noGrp="1"/>
          </p:cNvSpPr>
          <p:nvPr>
            <p:ph type="title"/>
          </p:nvPr>
        </p:nvSpPr>
        <p:spPr/>
        <p:txBody>
          <a:bodyPr/>
          <a:lstStyle/>
          <a:p>
            <a:r>
              <a:rPr lang="tr-TR"/>
              <a:t>2. İNSAN İLİŞKİLERİ (NEO-KLASİK) YÖNETİM KURAMI</a:t>
            </a:r>
          </a:p>
        </p:txBody>
      </p:sp>
      <p:sp>
        <p:nvSpPr>
          <p:cNvPr id="3" name="İçerik Yer Tutucusu 2">
            <a:extLst>
              <a:ext uri="{FF2B5EF4-FFF2-40B4-BE49-F238E27FC236}">
                <a16:creationId xmlns:a16="http://schemas.microsoft.com/office/drawing/2014/main" id="{B6CDA76B-B2B0-45AE-9AA4-EA143C967BD1}"/>
              </a:ext>
            </a:extLst>
          </p:cNvPr>
          <p:cNvSpPr>
            <a:spLocks noGrp="1"/>
          </p:cNvSpPr>
          <p:nvPr>
            <p:ph idx="1"/>
          </p:nvPr>
        </p:nvSpPr>
        <p:spPr/>
        <p:txBody>
          <a:bodyPr>
            <a:normAutofit/>
          </a:bodyPr>
          <a:lstStyle/>
          <a:p>
            <a:pPr marL="0" indent="0" algn="l">
              <a:buNone/>
            </a:pPr>
            <a:r>
              <a:rPr lang="tr-TR" b="1" i="0">
                <a:solidFill>
                  <a:srgbClr val="222222"/>
                </a:solidFill>
                <a:effectLst/>
                <a:latin typeface="Verdana" panose="020B0604030504040204" pitchFamily="34" charset="0"/>
              </a:rPr>
              <a:t>Örgütler İle İlgili Sonuçlar;</a:t>
            </a:r>
            <a:endParaRPr lang="tr-TR" b="0" i="0">
              <a:solidFill>
                <a:srgbClr val="222222"/>
              </a:solidFill>
              <a:effectLst/>
              <a:latin typeface="Verdana" panose="020B0604030504040204" pitchFamily="34" charset="0"/>
            </a:endParaRPr>
          </a:p>
          <a:p>
            <a:pPr algn="l"/>
            <a:r>
              <a:rPr lang="tr-TR" b="0" i="0">
                <a:solidFill>
                  <a:srgbClr val="222222"/>
                </a:solidFill>
                <a:effectLst/>
                <a:latin typeface="Verdana" panose="020B0604030504040204" pitchFamily="34" charset="0"/>
              </a:rPr>
              <a:t>-Örgütler fonksiyonlarıyla birlikte sosyal bir sistemdir. İki temel işlevleri vardır. Çıktıları olan mal veya hizmet üretmek ve örgütün üyeleri çalışanlarını mutlu etmek, verimliliği sağlamaktır.</a:t>
            </a:r>
          </a:p>
          <a:p>
            <a:pPr algn="l"/>
            <a:r>
              <a:rPr lang="tr-TR" b="0" i="0">
                <a:solidFill>
                  <a:srgbClr val="222222"/>
                </a:solidFill>
                <a:effectLst/>
                <a:latin typeface="Verdana" panose="020B0604030504040204" pitchFamily="34" charset="0"/>
              </a:rPr>
              <a:t>-Örgütler teknik ve sosyal bir yapıdır. Bu iki yapı birbiri ile etkileşim halindedir. Örgütler sosyal olarak his ve duygular sistemidir. Bu yüzden örgütler sosyal olarak örgütlenmiş durumundadırlar. Bu örgütlenmelerin amacı çalışanların sosyal yönden tatmin olmasını sağlamaktır.</a:t>
            </a:r>
          </a:p>
          <a:p>
            <a:pPr algn="l"/>
            <a:endParaRPr lang="tr-TR" b="1" i="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13013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8C9428-FCF4-F0DD-8638-8FD620A88250}"/>
              </a:ext>
            </a:extLst>
          </p:cNvPr>
          <p:cNvSpPr>
            <a:spLocks noGrp="1"/>
          </p:cNvSpPr>
          <p:nvPr>
            <p:ph type="title"/>
          </p:nvPr>
        </p:nvSpPr>
        <p:spPr/>
        <p:txBody>
          <a:bodyPr/>
          <a:lstStyle/>
          <a:p>
            <a:pPr algn="ctr"/>
            <a:r>
              <a:rPr lang="tr-TR" b="0" i="0">
                <a:solidFill>
                  <a:srgbClr val="0D0D0D"/>
                </a:solidFill>
                <a:effectLst/>
                <a:latin typeface="Söhne"/>
              </a:rPr>
              <a:t>bu deneylerin sağladığı bazı önemli katkılar</a:t>
            </a:r>
            <a:endParaRPr lang="tr-TR"/>
          </a:p>
        </p:txBody>
      </p:sp>
      <p:sp>
        <p:nvSpPr>
          <p:cNvPr id="3" name="İçerik Yer Tutucusu 2">
            <a:extLst>
              <a:ext uri="{FF2B5EF4-FFF2-40B4-BE49-F238E27FC236}">
                <a16:creationId xmlns:a16="http://schemas.microsoft.com/office/drawing/2014/main" id="{502DB207-840C-727F-72CF-8CE4622287E7}"/>
              </a:ext>
            </a:extLst>
          </p:cNvPr>
          <p:cNvSpPr>
            <a:spLocks noGrp="1"/>
          </p:cNvSpPr>
          <p:nvPr>
            <p:ph idx="1"/>
          </p:nvPr>
        </p:nvSpPr>
        <p:spPr/>
        <p:txBody>
          <a:bodyPr>
            <a:normAutofit fontScale="92500" lnSpcReduction="20000"/>
          </a:bodyPr>
          <a:lstStyle/>
          <a:p>
            <a:pPr algn="just"/>
            <a:r>
              <a:rPr lang="tr-TR" b="0" i="0">
                <a:solidFill>
                  <a:srgbClr val="0D0D0D"/>
                </a:solidFill>
                <a:effectLst/>
                <a:latin typeface="Söhne"/>
              </a:rPr>
              <a:t>Hawthorne Deneyleri, yönetim ve organizasyon teorileri alanında önemli bir dönüm noktası olmuş ve bir dizi önemli kazanım sağlamıştır. İşte bu deneylerin sağladığı bazı önemli katkılar:</a:t>
            </a:r>
          </a:p>
          <a:p>
            <a:pPr algn="l">
              <a:buFont typeface="+mj-lt"/>
              <a:buAutoNum type="arabicPeriod"/>
            </a:pPr>
            <a:r>
              <a:rPr lang="tr-TR" b="1" i="0">
                <a:solidFill>
                  <a:srgbClr val="0D0D0D"/>
                </a:solidFill>
                <a:effectLst/>
                <a:latin typeface="Söhne"/>
              </a:rPr>
              <a:t>İnsan Merkezli Yaklaşımın Doğuşu:</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Deneyler, iş dünyasında çalışanların sadece maddi faktörlere dayalı olarak değil, aynı zamanda sosyal ve psikolojik faktörlere de önem verilmesi gerektiğini vurgulamıştır. Bu durum, insan merkezli yaklaşımların ortaya çıkmasına ve yönetim teorilerinde bir dönüşüm yaşanmasına neden olmuştur.</a:t>
            </a:r>
          </a:p>
          <a:p>
            <a:pPr algn="l">
              <a:buFont typeface="+mj-lt"/>
              <a:buAutoNum type="arabicPeriod"/>
            </a:pPr>
            <a:r>
              <a:rPr lang="tr-TR" b="1" i="0">
                <a:solidFill>
                  <a:srgbClr val="0D0D0D"/>
                </a:solidFill>
                <a:effectLst/>
                <a:latin typeface="Söhne"/>
              </a:rPr>
              <a:t>Sosyal Etmenlerin İş Performansına Etkisi:</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Deneyler, iş performansını etkileyen faktörler arasında sadece fiziksel koşulların değil, aynı zamanda sosyal etkileşim, liderlik tarzları ve grup dinamiklerinin de önemli olduğunu gösterdi. Bu, iş yerinde sosyal ilişkilerin ve çalışma koşullarının anlaşılmasına ve iyileştirilmesine odaklanan bir perspektifin gelişmesine katkı sağladı.</a:t>
            </a:r>
          </a:p>
          <a:p>
            <a:pPr algn="l">
              <a:buFont typeface="+mj-lt"/>
              <a:buAutoNum type="arabicPeriod"/>
            </a:pPr>
            <a:r>
              <a:rPr lang="tr-TR" b="1" i="0">
                <a:solidFill>
                  <a:srgbClr val="0D0D0D"/>
                </a:solidFill>
                <a:effectLst/>
                <a:latin typeface="Söhne"/>
              </a:rPr>
              <a:t>Grup Dinamikleri ve İşbirliği:</a:t>
            </a:r>
            <a:endParaRPr lang="tr-TR" b="0" i="0">
              <a:solidFill>
                <a:srgbClr val="0D0D0D"/>
              </a:solidFill>
              <a:effectLst/>
              <a:latin typeface="Söhne"/>
            </a:endParaRPr>
          </a:p>
          <a:p>
            <a:pPr marL="742950" lvl="1" indent="-285750" algn="just">
              <a:buFont typeface="Arial" panose="020B0604020202020204" pitchFamily="34" charset="0"/>
              <a:buChar char="•"/>
            </a:pPr>
            <a:r>
              <a:rPr lang="tr-TR" b="0" i="0">
                <a:solidFill>
                  <a:srgbClr val="0D0D0D"/>
                </a:solidFill>
                <a:effectLst/>
                <a:latin typeface="Söhne"/>
              </a:rPr>
              <a:t>Deneyler, iş gruplarının ve işbirliğinin iş performansını artırabileceğini gösterdi. Bu durum, daha sonra ekiplerin ve işbirliği kültürünün önemini vurgulayan yönetim yaklaşımlarının gelişmesine katkıda bulundu.</a:t>
            </a:r>
          </a:p>
          <a:p>
            <a:endParaRPr lang="tr-TR"/>
          </a:p>
        </p:txBody>
      </p:sp>
    </p:spTree>
    <p:extLst>
      <p:ext uri="{BB962C8B-B14F-4D97-AF65-F5344CB8AC3E}">
        <p14:creationId xmlns:p14="http://schemas.microsoft.com/office/powerpoint/2010/main" val="955993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C5F5-E527-5F89-EC13-CE5770CF357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C0201BF-0ED7-52AB-4533-A9875F5E2A76}"/>
              </a:ext>
            </a:extLst>
          </p:cNvPr>
          <p:cNvSpPr>
            <a:spLocks noGrp="1"/>
          </p:cNvSpPr>
          <p:nvPr>
            <p:ph type="title"/>
          </p:nvPr>
        </p:nvSpPr>
        <p:spPr/>
        <p:txBody>
          <a:bodyPr/>
          <a:lstStyle/>
          <a:p>
            <a:pPr algn="ctr"/>
            <a:r>
              <a:rPr lang="tr-TR" b="0" i="0">
                <a:solidFill>
                  <a:srgbClr val="0D0D0D"/>
                </a:solidFill>
                <a:effectLst/>
                <a:latin typeface="Söhne"/>
              </a:rPr>
              <a:t>bu deneylerin sağladığı bazı önemli katkılar</a:t>
            </a:r>
            <a:endParaRPr lang="tr-TR"/>
          </a:p>
        </p:txBody>
      </p:sp>
      <p:sp>
        <p:nvSpPr>
          <p:cNvPr id="3" name="İçerik Yer Tutucusu 2">
            <a:extLst>
              <a:ext uri="{FF2B5EF4-FFF2-40B4-BE49-F238E27FC236}">
                <a16:creationId xmlns:a16="http://schemas.microsoft.com/office/drawing/2014/main" id="{A72D0256-F264-290E-1D09-B2FB85D4FBC1}"/>
              </a:ext>
            </a:extLst>
          </p:cNvPr>
          <p:cNvSpPr>
            <a:spLocks noGrp="1"/>
          </p:cNvSpPr>
          <p:nvPr>
            <p:ph idx="1"/>
          </p:nvPr>
        </p:nvSpPr>
        <p:spPr/>
        <p:txBody>
          <a:bodyPr>
            <a:normAutofit/>
          </a:bodyPr>
          <a:lstStyle/>
          <a:p>
            <a:pPr marL="457200" indent="-457200" algn="l">
              <a:buFont typeface="+mj-lt"/>
              <a:buAutoNum type="arabicPeriod" startAt="4"/>
            </a:pPr>
            <a:r>
              <a:rPr lang="tr-TR" b="1" i="0">
                <a:solidFill>
                  <a:srgbClr val="0D0D0D"/>
                </a:solidFill>
                <a:effectLst/>
                <a:latin typeface="Söhne"/>
              </a:rPr>
              <a:t>İşçi Motivasyonu ve İş Memnuniyeti Araştırmaları:</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Hawthorne Deneyleri, işçi motivasyonu ve iş memnuniyeti konularında daha fazla araştırma yapılmasına yol açtı. Bu alandaki gelişmeler, motivasyon teorilerinin ve insan kaynakları yönetiminin oluşmasına katkıda bulundu.</a:t>
            </a:r>
          </a:p>
          <a:p>
            <a:pPr algn="l">
              <a:buFont typeface="+mj-lt"/>
              <a:buAutoNum type="arabicPeriod" startAt="4"/>
            </a:pPr>
            <a:r>
              <a:rPr lang="tr-TR" b="1" i="0">
                <a:solidFill>
                  <a:srgbClr val="0D0D0D"/>
                </a:solidFill>
                <a:effectLst/>
                <a:latin typeface="Söhne"/>
              </a:rPr>
              <a:t>Yönetimde İnsan İlişkileri Okulu'nun Oluşumu:</a:t>
            </a:r>
            <a:endParaRPr lang="tr-TR" b="0" i="0">
              <a:solidFill>
                <a:srgbClr val="0D0D0D"/>
              </a:solidFill>
              <a:effectLst/>
              <a:latin typeface="Söhne"/>
            </a:endParaRPr>
          </a:p>
          <a:p>
            <a:pPr marL="742950" lvl="1" indent="-285750" algn="l">
              <a:buFont typeface="Arial" panose="020B0604020202020204" pitchFamily="34" charset="0"/>
              <a:buChar char="•"/>
            </a:pPr>
            <a:r>
              <a:rPr lang="tr-TR" b="0" i="0">
                <a:solidFill>
                  <a:srgbClr val="0D0D0D"/>
                </a:solidFill>
                <a:effectLst/>
                <a:latin typeface="Söhne"/>
              </a:rPr>
              <a:t>Deneyler, İnsan İlişkileri Okulu'nun doğmasına zemin hazırladı. Bu okul, iş yerindeki sosyal etkileşim ve insan faktörünün önemini vurgulayan bir perspektifi benimsemekte ve daha insan odaklı yönetim yaklaşımlarının gelişimine öncülük etmektedir.</a:t>
            </a:r>
          </a:p>
          <a:p>
            <a:pPr algn="just"/>
            <a:r>
              <a:rPr lang="tr-TR" b="0" i="0">
                <a:solidFill>
                  <a:srgbClr val="0D0D0D"/>
                </a:solidFill>
                <a:effectLst/>
                <a:latin typeface="Söhne"/>
              </a:rPr>
              <a:t>Hawthorne Deneyleri, geleneksel bilimsel yönetim anlayışına bir meydan okuma olarak ortaya çıktı ve organizasyonlarda insan faktörünün önemini anlamak için önemli bir adım oldu.</a:t>
            </a:r>
          </a:p>
          <a:p>
            <a:endParaRPr lang="tr-TR"/>
          </a:p>
        </p:txBody>
      </p:sp>
    </p:spTree>
    <p:extLst>
      <p:ext uri="{BB962C8B-B14F-4D97-AF65-F5344CB8AC3E}">
        <p14:creationId xmlns:p14="http://schemas.microsoft.com/office/powerpoint/2010/main" val="301368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C8A273-D059-C7BF-F545-6AD8D9E5D193}"/>
              </a:ext>
            </a:extLst>
          </p:cNvPr>
          <p:cNvSpPr>
            <a:spLocks noGrp="1"/>
          </p:cNvSpPr>
          <p:nvPr>
            <p:ph type="title"/>
          </p:nvPr>
        </p:nvSpPr>
        <p:spPr/>
        <p:txBody>
          <a:bodyPr/>
          <a:lstStyle/>
          <a:p>
            <a:pPr algn="ctr"/>
            <a:r>
              <a:rPr lang="es-ES"/>
              <a:t>Douglas McGregor’un X Teorisi ve Y Teorisi</a:t>
            </a:r>
            <a:endParaRPr lang="tr-TR"/>
          </a:p>
        </p:txBody>
      </p:sp>
      <p:sp>
        <p:nvSpPr>
          <p:cNvPr id="3" name="İçerik Yer Tutucusu 2">
            <a:extLst>
              <a:ext uri="{FF2B5EF4-FFF2-40B4-BE49-F238E27FC236}">
                <a16:creationId xmlns:a16="http://schemas.microsoft.com/office/drawing/2014/main" id="{CE8ABF4A-A0E2-396C-6FC0-3C1D19DD72B0}"/>
              </a:ext>
            </a:extLst>
          </p:cNvPr>
          <p:cNvSpPr>
            <a:spLocks noGrp="1"/>
          </p:cNvSpPr>
          <p:nvPr>
            <p:ph idx="1"/>
          </p:nvPr>
        </p:nvSpPr>
        <p:spPr/>
        <p:txBody>
          <a:bodyPr/>
          <a:lstStyle/>
          <a:p>
            <a:pPr algn="just"/>
            <a:r>
              <a:rPr lang="tr-TR"/>
              <a:t>McGregor’a göre, yönetimin çalışanlarla ilgili uygulamaları, karar alma, yürütme faaliyetleri yanında örgüt tasarımı insan davranışına ilişkin varsayımına dayanır51. McGregor’u X Teorisi ve Y Teorisi olarak adlandırdığı iki teori ana hatlarıyla aşağıdaki şekilde maddeleştirilebilir. </a:t>
            </a:r>
          </a:p>
          <a:p>
            <a:pPr algn="just"/>
            <a:r>
              <a:rPr lang="tr-TR" b="1"/>
              <a:t>X Teorisi: </a:t>
            </a:r>
            <a:r>
              <a:rPr lang="tr-TR"/>
              <a:t>Tipik olarak, insanlar çalışmaktan hoşlanmazlar, doğuştan tembeldirler ve fırsat buldukları takdirde çalışmaktan kaçarlar. Tipik olarak, insanlar için güvenlik en önemli unsurdur. Bu nedenle, sorumluluktan kaçar, kendisini riske atmaz ve inisiyatif kullanmaz. </a:t>
            </a:r>
          </a:p>
          <a:p>
            <a:pPr algn="just"/>
            <a:r>
              <a:rPr lang="tr-TR"/>
              <a:t>Tipik olarak insanlar, yaptıkları işte yeterli ölçüde güç sarf etmezler. Bu nedenle onları çalıştırabilmek için zorlamak, sürekli olarak denetlemek ve ceza vermek veya ceza ile korkutmak gerekir. </a:t>
            </a:r>
          </a:p>
        </p:txBody>
      </p:sp>
      <p:pic>
        <p:nvPicPr>
          <p:cNvPr id="4" name="Resim 3">
            <a:extLst>
              <a:ext uri="{FF2B5EF4-FFF2-40B4-BE49-F238E27FC236}">
                <a16:creationId xmlns:a16="http://schemas.microsoft.com/office/drawing/2014/main" id="{D7AD82BE-CC22-0DFF-BFC0-CF56C50D26A8}"/>
              </a:ext>
            </a:extLst>
          </p:cNvPr>
          <p:cNvPicPr>
            <a:picLocks noChangeAspect="1"/>
          </p:cNvPicPr>
          <p:nvPr/>
        </p:nvPicPr>
        <p:blipFill>
          <a:blip r:embed="rId3">
            <a:alphaModFix amt="35000"/>
          </a:blip>
          <a:stretch>
            <a:fillRect/>
          </a:stretch>
        </p:blipFill>
        <p:spPr>
          <a:xfrm>
            <a:off x="10861483" y="2577676"/>
            <a:ext cx="1227103" cy="1702647"/>
          </a:xfrm>
          <a:prstGeom prst="rect">
            <a:avLst/>
          </a:prstGeom>
        </p:spPr>
      </p:pic>
    </p:spTree>
    <p:extLst>
      <p:ext uri="{BB962C8B-B14F-4D97-AF65-F5344CB8AC3E}">
        <p14:creationId xmlns:p14="http://schemas.microsoft.com/office/powerpoint/2010/main" val="423724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A2870980-4455-AB49-A747-F88DB5FBC6D1}"/>
              </a:ext>
            </a:extLst>
          </p:cNvPr>
          <p:cNvSpPr>
            <a:spLocks noGrp="1"/>
          </p:cNvSpPr>
          <p:nvPr>
            <p:ph type="title"/>
          </p:nvPr>
        </p:nvSpPr>
        <p:spPr>
          <a:xfrm>
            <a:off x="1050879" y="609601"/>
            <a:ext cx="9810604" cy="1216024"/>
          </a:xfrm>
        </p:spPr>
        <p:txBody>
          <a:bodyPr>
            <a:normAutofit/>
          </a:bodyPr>
          <a:lstStyle/>
          <a:p>
            <a:pPr algn="ctr"/>
            <a:r>
              <a:rPr lang="tr-TR" b="1"/>
              <a:t>Yönetim ve organizasyon kuramları</a:t>
            </a:r>
          </a:p>
        </p:txBody>
      </p:sp>
      <p:sp>
        <p:nvSpPr>
          <p:cNvPr id="18" name="Freeform: Shape 17">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E8A08CDF-F686-4F3C-B726-FC057DFD5167}"/>
              </a:ext>
            </a:extLst>
          </p:cNvPr>
          <p:cNvGraphicFramePr>
            <a:graphicFrameLocks noGrp="1"/>
          </p:cNvGraphicFramePr>
          <p:nvPr>
            <p:ph idx="1"/>
            <p:extLst>
              <p:ext uri="{D42A27DB-BD31-4B8C-83A1-F6EECF244321}">
                <p14:modId xmlns:p14="http://schemas.microsoft.com/office/powerpoint/2010/main" val="3445575943"/>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4197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C9A6A-55C3-D452-BF75-FEAC299E6E5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0DEB4ED-862E-210D-F8E2-3098B89EC146}"/>
              </a:ext>
            </a:extLst>
          </p:cNvPr>
          <p:cNvSpPr>
            <a:spLocks noGrp="1"/>
          </p:cNvSpPr>
          <p:nvPr>
            <p:ph type="title"/>
          </p:nvPr>
        </p:nvSpPr>
        <p:spPr/>
        <p:txBody>
          <a:bodyPr/>
          <a:lstStyle/>
          <a:p>
            <a:pPr algn="ctr"/>
            <a:r>
              <a:rPr lang="es-ES"/>
              <a:t>Douglas McGregor’un X Teorisi ve Y Teorisi</a:t>
            </a:r>
            <a:endParaRPr lang="tr-TR"/>
          </a:p>
        </p:txBody>
      </p:sp>
      <p:sp>
        <p:nvSpPr>
          <p:cNvPr id="3" name="İçerik Yer Tutucusu 2">
            <a:extLst>
              <a:ext uri="{FF2B5EF4-FFF2-40B4-BE49-F238E27FC236}">
                <a16:creationId xmlns:a16="http://schemas.microsoft.com/office/drawing/2014/main" id="{1EF2AF7A-4C8B-10F9-7C3B-AE38D6FEE1BD}"/>
              </a:ext>
            </a:extLst>
          </p:cNvPr>
          <p:cNvSpPr>
            <a:spLocks noGrp="1"/>
          </p:cNvSpPr>
          <p:nvPr>
            <p:ph idx="1"/>
          </p:nvPr>
        </p:nvSpPr>
        <p:spPr/>
        <p:txBody>
          <a:bodyPr>
            <a:normAutofit fontScale="92500" lnSpcReduction="20000"/>
          </a:bodyPr>
          <a:lstStyle/>
          <a:p>
            <a:pPr marL="0" indent="0" algn="just">
              <a:buNone/>
            </a:pPr>
            <a:r>
              <a:rPr lang="tr-TR" b="1"/>
              <a:t>Y Teorisi:</a:t>
            </a:r>
            <a:r>
              <a:rPr lang="tr-TR"/>
              <a:t> İnsanlar için çalışmak oyun veya dinlenme kadar doğaldır.  </a:t>
            </a:r>
          </a:p>
          <a:p>
            <a:pPr algn="just"/>
            <a:r>
              <a:rPr lang="tr-TR"/>
              <a:t>-İnsanlar doğaları gereği tembel değildir. Olumsuz davranışların nedeni kişilerin çalışma hayatlarındaki olumsuz deneyimlerdir. </a:t>
            </a:r>
          </a:p>
          <a:p>
            <a:pPr algn="just"/>
            <a:r>
              <a:rPr lang="tr-TR"/>
              <a:t>- İnsanlar amaçlarına ulaşabilmek için kendilerini yöneltir ve öz-denetim uygularlar. </a:t>
            </a:r>
          </a:p>
          <a:p>
            <a:pPr algn="just"/>
            <a:r>
              <a:rPr lang="tr-TR"/>
              <a:t>-İnsanlar koşullar uygun olduğu zamanlarda sorumluluk almayı ve sorumluluğu aramayı öğrenirler. </a:t>
            </a:r>
          </a:p>
          <a:p>
            <a:pPr algn="just"/>
            <a:r>
              <a:rPr lang="tr-TR"/>
              <a:t>-Çağdaş sanayileşme sürecinde insanın yetenekleri çok az kullanılmaktadır. İnsanların yetenekleri kendilerine yaptırılan işlerin çok üstündedir.  </a:t>
            </a:r>
          </a:p>
          <a:p>
            <a:pPr algn="just"/>
            <a:r>
              <a:rPr lang="tr-TR"/>
              <a:t>- Örgütsel sorunları çözmek için gerekli hayal gücü, yaratıcılık ve yenilik getirebilme kapasitesi belirli bir grubun veya kişilerin tekelinde değildir. Bu yetenekler toplumdaki geniş kitlelere yayılmıştır. X Teorisi tamamen Klasik Teori’nin katı prensipleri ve insanın ancak bir makine gibi idare edildiği durumlarda işletme için faydalı olacağı görüşünü ileri sürerek yönetimin otokratik bir davranış sergilemesi gerektiğini söylemektedir. Y Teorisi ise, çalışana yönelik, çalışanı destekleyen, onun bir değer ifade ettiğini kabul eden bir görüş sergilemektedir. </a:t>
            </a:r>
          </a:p>
        </p:txBody>
      </p:sp>
    </p:spTree>
    <p:extLst>
      <p:ext uri="{BB962C8B-B14F-4D97-AF65-F5344CB8AC3E}">
        <p14:creationId xmlns:p14="http://schemas.microsoft.com/office/powerpoint/2010/main" val="3193490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141CFD-874D-BA4E-5D73-6E53E4258299}"/>
              </a:ext>
            </a:extLst>
          </p:cNvPr>
          <p:cNvSpPr>
            <a:spLocks noGrp="1"/>
          </p:cNvSpPr>
          <p:nvPr>
            <p:ph type="title"/>
          </p:nvPr>
        </p:nvSpPr>
        <p:spPr/>
        <p:txBody>
          <a:bodyPr/>
          <a:lstStyle/>
          <a:p>
            <a:pPr algn="ctr"/>
            <a:r>
              <a:rPr lang="tr-TR"/>
              <a:t>Chris Argyris’in Olgunlaşma Kuramı</a:t>
            </a:r>
          </a:p>
        </p:txBody>
      </p:sp>
      <p:sp>
        <p:nvSpPr>
          <p:cNvPr id="3" name="İçerik Yer Tutucusu 2">
            <a:extLst>
              <a:ext uri="{FF2B5EF4-FFF2-40B4-BE49-F238E27FC236}">
                <a16:creationId xmlns:a16="http://schemas.microsoft.com/office/drawing/2014/main" id="{50C213D2-E980-8960-AABD-71F61F7A7AF6}"/>
              </a:ext>
            </a:extLst>
          </p:cNvPr>
          <p:cNvSpPr>
            <a:spLocks noGrp="1"/>
          </p:cNvSpPr>
          <p:nvPr>
            <p:ph idx="1"/>
          </p:nvPr>
        </p:nvSpPr>
        <p:spPr/>
        <p:txBody>
          <a:bodyPr/>
          <a:lstStyle/>
          <a:p>
            <a:pPr algn="just"/>
            <a:r>
              <a:rPr lang="tr-TR"/>
              <a:t>Chris Argyris, çalışanların işyerlerinde yetki ve sorumluluklarının arttırılması ve yükseltilmelerinin çalışan motivasyonuna etkisi ve motivasyondaki değişimlerin işletme amaçlarına ulaşmadaki rolünü ortaya çıkarmaya yönelik deney ve araştırmalar yapmıştır. Argyris’e göre çalışanların işletme içindeki sorumluluklarının artması çalışanları olgunlaştırmaktadır54. Böylece, yetki ve sorumlulukları artan insanlarda, olgun olmayan insan davranışları olgun insan davranışlarına doğru değişim gösterir.</a:t>
            </a:r>
          </a:p>
        </p:txBody>
      </p:sp>
      <p:pic>
        <p:nvPicPr>
          <p:cNvPr id="4" name="Resim 3">
            <a:extLst>
              <a:ext uri="{FF2B5EF4-FFF2-40B4-BE49-F238E27FC236}">
                <a16:creationId xmlns:a16="http://schemas.microsoft.com/office/drawing/2014/main" id="{D937F2F9-4D48-A005-DE81-483FDE915DBA}"/>
              </a:ext>
            </a:extLst>
          </p:cNvPr>
          <p:cNvPicPr>
            <a:picLocks noChangeAspect="1"/>
          </p:cNvPicPr>
          <p:nvPr/>
        </p:nvPicPr>
        <p:blipFill>
          <a:blip r:embed="rId3">
            <a:alphaModFix amt="50000"/>
          </a:blip>
          <a:stretch>
            <a:fillRect/>
          </a:stretch>
        </p:blipFill>
        <p:spPr>
          <a:xfrm>
            <a:off x="9072641" y="3738537"/>
            <a:ext cx="2381250" cy="2857500"/>
          </a:xfrm>
          <a:prstGeom prst="rect">
            <a:avLst/>
          </a:prstGeom>
        </p:spPr>
      </p:pic>
    </p:spTree>
    <p:extLst>
      <p:ext uri="{BB962C8B-B14F-4D97-AF65-F5344CB8AC3E}">
        <p14:creationId xmlns:p14="http://schemas.microsoft.com/office/powerpoint/2010/main" val="29960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1E4DB-A51D-0BA6-5F0B-89813878398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DCBE1B3-C5A6-7FBE-065C-3503573561FB}"/>
              </a:ext>
            </a:extLst>
          </p:cNvPr>
          <p:cNvSpPr>
            <a:spLocks noGrp="1"/>
          </p:cNvSpPr>
          <p:nvPr>
            <p:ph type="title"/>
          </p:nvPr>
        </p:nvSpPr>
        <p:spPr/>
        <p:txBody>
          <a:bodyPr/>
          <a:lstStyle/>
          <a:p>
            <a:pPr algn="ctr"/>
            <a:r>
              <a:rPr lang="tr-TR"/>
              <a:t>Chris Argyris’in Olgunlaşma Kuramı</a:t>
            </a:r>
          </a:p>
        </p:txBody>
      </p:sp>
      <p:sp>
        <p:nvSpPr>
          <p:cNvPr id="3" name="İçerik Yer Tutucusu 2">
            <a:extLst>
              <a:ext uri="{FF2B5EF4-FFF2-40B4-BE49-F238E27FC236}">
                <a16:creationId xmlns:a16="http://schemas.microsoft.com/office/drawing/2014/main" id="{5297925F-C9FF-C9E6-9018-F4066E83ADC5}"/>
              </a:ext>
            </a:extLst>
          </p:cNvPr>
          <p:cNvSpPr>
            <a:spLocks noGrp="1"/>
          </p:cNvSpPr>
          <p:nvPr>
            <p:ph idx="1"/>
          </p:nvPr>
        </p:nvSpPr>
        <p:spPr>
          <a:xfrm>
            <a:off x="1050879" y="1825624"/>
            <a:ext cx="9810604" cy="857615"/>
          </a:xfrm>
        </p:spPr>
        <p:txBody>
          <a:bodyPr/>
          <a:lstStyle/>
          <a:p>
            <a:pPr algn="just"/>
            <a:r>
              <a:rPr lang="tr-TR"/>
              <a:t>Argyris’e göre, olgun olan ve olgun olmayan insan davranışları aşağıdaki gibi sıralanabilir</a:t>
            </a:r>
          </a:p>
        </p:txBody>
      </p:sp>
      <p:pic>
        <p:nvPicPr>
          <p:cNvPr id="5" name="Resim 4" descr="metin, yazı tipi, ekran görüntüsü, makbuz içeren bir resim&#10;&#10;Açıklama otomatik olarak oluşturuldu">
            <a:extLst>
              <a:ext uri="{FF2B5EF4-FFF2-40B4-BE49-F238E27FC236}">
                <a16:creationId xmlns:a16="http://schemas.microsoft.com/office/drawing/2014/main" id="{47980884-0E0B-D66A-51F1-6542370C2A20}"/>
              </a:ext>
            </a:extLst>
          </p:cNvPr>
          <p:cNvPicPr>
            <a:picLocks noChangeAspect="1"/>
          </p:cNvPicPr>
          <p:nvPr/>
        </p:nvPicPr>
        <p:blipFill>
          <a:blip r:embed="rId3"/>
          <a:stretch>
            <a:fillRect/>
          </a:stretch>
        </p:blipFill>
        <p:spPr>
          <a:xfrm>
            <a:off x="1050879" y="2929015"/>
            <a:ext cx="8587325" cy="2842198"/>
          </a:xfrm>
          <a:prstGeom prst="rect">
            <a:avLst/>
          </a:prstGeom>
        </p:spPr>
      </p:pic>
    </p:spTree>
    <p:extLst>
      <p:ext uri="{BB962C8B-B14F-4D97-AF65-F5344CB8AC3E}">
        <p14:creationId xmlns:p14="http://schemas.microsoft.com/office/powerpoint/2010/main" val="393231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C9A60B-6BFB-158D-AE5F-B40B51CC683F}"/>
              </a:ext>
            </a:extLst>
          </p:cNvPr>
          <p:cNvSpPr>
            <a:spLocks noGrp="1"/>
          </p:cNvSpPr>
          <p:nvPr>
            <p:ph type="title"/>
          </p:nvPr>
        </p:nvSpPr>
        <p:spPr/>
        <p:txBody>
          <a:bodyPr/>
          <a:lstStyle/>
          <a:p>
            <a:pPr algn="ctr"/>
            <a:r>
              <a:rPr lang="tr-TR" b="0" i="0">
                <a:solidFill>
                  <a:srgbClr val="0D0D0D"/>
                </a:solidFill>
                <a:effectLst/>
                <a:latin typeface="Söhne"/>
              </a:rPr>
              <a:t>Neo-Klasik Yönetim Anlayışının Değerlendirilmesi </a:t>
            </a:r>
            <a:endParaRPr lang="tr-TR"/>
          </a:p>
        </p:txBody>
      </p:sp>
      <p:sp>
        <p:nvSpPr>
          <p:cNvPr id="3" name="İçerik Yer Tutucusu 2">
            <a:extLst>
              <a:ext uri="{FF2B5EF4-FFF2-40B4-BE49-F238E27FC236}">
                <a16:creationId xmlns:a16="http://schemas.microsoft.com/office/drawing/2014/main" id="{F2C7D51F-569B-1D2A-B38A-12030EDABDEE}"/>
              </a:ext>
            </a:extLst>
          </p:cNvPr>
          <p:cNvSpPr>
            <a:spLocks noGrp="1"/>
          </p:cNvSpPr>
          <p:nvPr>
            <p:ph idx="1"/>
          </p:nvPr>
        </p:nvSpPr>
        <p:spPr/>
        <p:txBody>
          <a:bodyPr>
            <a:normAutofit fontScale="92500" lnSpcReduction="10000"/>
          </a:bodyPr>
          <a:lstStyle/>
          <a:p>
            <a:pPr algn="l"/>
            <a:r>
              <a:rPr lang="tr-TR" b="0" i="0">
                <a:solidFill>
                  <a:srgbClr val="0D0D0D"/>
                </a:solidFill>
                <a:effectLst/>
                <a:latin typeface="Söhne"/>
              </a:rPr>
              <a:t>Neo-klasik yönetim anlayışı, klasik yönetim düşüncesine bir tepki olarak ortaya çıkmış ve özellikle insan faktörünü vurgulayarak organizasyonların daha etkili ve verimli bir şekilde yönetilebileceğini savunmuştur. Bu anlayışın değerlendirilmesi, hem olumlu hem de eleştirel açılardan yapılabilir.</a:t>
            </a:r>
          </a:p>
          <a:p>
            <a:pPr algn="l"/>
            <a:r>
              <a:rPr lang="tr-TR" b="1" i="0">
                <a:solidFill>
                  <a:srgbClr val="0D0D0D"/>
                </a:solidFill>
                <a:effectLst/>
                <a:latin typeface="Söhne"/>
              </a:rPr>
              <a:t>Olumlu Yönler:</a:t>
            </a:r>
            <a:endParaRPr lang="tr-TR" b="0" i="0">
              <a:solidFill>
                <a:srgbClr val="0D0D0D"/>
              </a:solidFill>
              <a:effectLst/>
              <a:latin typeface="Söhne"/>
            </a:endParaRPr>
          </a:p>
          <a:p>
            <a:pPr algn="l">
              <a:buFont typeface="+mj-lt"/>
              <a:buAutoNum type="arabicPeriod"/>
            </a:pPr>
            <a:r>
              <a:rPr lang="tr-TR" b="1" i="0">
                <a:solidFill>
                  <a:srgbClr val="0D0D0D"/>
                </a:solidFill>
                <a:effectLst/>
                <a:latin typeface="Söhne"/>
              </a:rPr>
              <a:t>İnsan Odaklı Yaklaşım:</a:t>
            </a:r>
            <a:r>
              <a:rPr lang="tr-TR" b="0" i="0">
                <a:solidFill>
                  <a:srgbClr val="0D0D0D"/>
                </a:solidFill>
                <a:effectLst/>
                <a:latin typeface="Söhne"/>
              </a:rPr>
              <a:t> Neo-klasik yaklaşım, klasik yönetim düşüncesindeki aşırı rasyonellik ve biçimciliğe bir alternatif olarak, insanların sosyal ve psikolojik ihtiyaçlarını vurgular. Çalışanların motivasyonu, liderlik ve iş tatmini gibi konulara odaklanır.</a:t>
            </a:r>
          </a:p>
          <a:p>
            <a:pPr algn="l">
              <a:buFont typeface="+mj-lt"/>
              <a:buAutoNum type="arabicPeriod"/>
            </a:pPr>
            <a:r>
              <a:rPr lang="tr-TR" b="1" i="0">
                <a:solidFill>
                  <a:srgbClr val="0D0D0D"/>
                </a:solidFill>
                <a:effectLst/>
                <a:latin typeface="Söhne"/>
              </a:rPr>
              <a:t>Çok Yönlü ve Esnek Yapılar:</a:t>
            </a:r>
            <a:r>
              <a:rPr lang="tr-TR" b="0" i="0">
                <a:solidFill>
                  <a:srgbClr val="0D0D0D"/>
                </a:solidFill>
                <a:effectLst/>
                <a:latin typeface="Söhne"/>
              </a:rPr>
              <a:t> Neo-klasik yönetim, organizasyonlarda daha esnek ve çok yönlü yapıları benimsemeyi teşvik eder. Bu, değişen iş ortamlarına daha hızlı uyum sağlama ve daha etkili bir şekilde rekabet avantajı elde etme fırsatı sunar.</a:t>
            </a:r>
          </a:p>
          <a:p>
            <a:pPr algn="l">
              <a:buFont typeface="+mj-lt"/>
              <a:buAutoNum type="arabicPeriod"/>
            </a:pPr>
            <a:r>
              <a:rPr lang="tr-TR" b="1" i="0">
                <a:solidFill>
                  <a:srgbClr val="0D0D0D"/>
                </a:solidFill>
                <a:effectLst/>
                <a:latin typeface="Söhne"/>
              </a:rPr>
              <a:t>Yönetici ve Çalışan İlişkilerinin İyileştirilmesi:</a:t>
            </a:r>
            <a:r>
              <a:rPr lang="tr-TR" b="0" i="0">
                <a:solidFill>
                  <a:srgbClr val="0D0D0D"/>
                </a:solidFill>
                <a:effectLst/>
                <a:latin typeface="Söhne"/>
              </a:rPr>
              <a:t> Neo-klasik yaklaşım, yöneticilerin ve çalışanların arasındaki ilişkileri güçlendirmeyi hedefler. Katılımcı yönetim tarzlarını ve açık iletişimi teşvik eder. Bu, motivasyonu artırabilir ve işbirliği ortamını güçlendirebilir.</a:t>
            </a:r>
          </a:p>
          <a:p>
            <a:endParaRPr lang="tr-TR"/>
          </a:p>
        </p:txBody>
      </p:sp>
    </p:spTree>
    <p:extLst>
      <p:ext uri="{BB962C8B-B14F-4D97-AF65-F5344CB8AC3E}">
        <p14:creationId xmlns:p14="http://schemas.microsoft.com/office/powerpoint/2010/main" val="380937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9216-5B5F-ECF8-42F0-1BD2BFCD5E5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531D793-473F-88BF-44FF-6062D22A8E03}"/>
              </a:ext>
            </a:extLst>
          </p:cNvPr>
          <p:cNvSpPr>
            <a:spLocks noGrp="1"/>
          </p:cNvSpPr>
          <p:nvPr>
            <p:ph type="title"/>
          </p:nvPr>
        </p:nvSpPr>
        <p:spPr/>
        <p:txBody>
          <a:bodyPr/>
          <a:lstStyle/>
          <a:p>
            <a:pPr algn="ctr"/>
            <a:r>
              <a:rPr lang="tr-TR" b="0" i="0">
                <a:solidFill>
                  <a:srgbClr val="0D0D0D"/>
                </a:solidFill>
                <a:effectLst/>
                <a:latin typeface="Söhne"/>
              </a:rPr>
              <a:t>Neo-Klasik Yönetim Anlayışının Değerlendirilmesi </a:t>
            </a:r>
            <a:endParaRPr lang="tr-TR"/>
          </a:p>
        </p:txBody>
      </p:sp>
      <p:sp>
        <p:nvSpPr>
          <p:cNvPr id="3" name="İçerik Yer Tutucusu 2">
            <a:extLst>
              <a:ext uri="{FF2B5EF4-FFF2-40B4-BE49-F238E27FC236}">
                <a16:creationId xmlns:a16="http://schemas.microsoft.com/office/drawing/2014/main" id="{6F668E38-2F89-FEE2-D5D6-588947CE9391}"/>
              </a:ext>
            </a:extLst>
          </p:cNvPr>
          <p:cNvSpPr>
            <a:spLocks noGrp="1"/>
          </p:cNvSpPr>
          <p:nvPr>
            <p:ph idx="1"/>
          </p:nvPr>
        </p:nvSpPr>
        <p:spPr/>
        <p:txBody>
          <a:bodyPr>
            <a:normAutofit fontScale="92500" lnSpcReduction="20000"/>
          </a:bodyPr>
          <a:lstStyle/>
          <a:p>
            <a:pPr algn="l"/>
            <a:r>
              <a:rPr lang="tr-TR" b="1" i="0">
                <a:solidFill>
                  <a:srgbClr val="0D0D0D"/>
                </a:solidFill>
                <a:effectLst/>
                <a:latin typeface="Söhne"/>
              </a:rPr>
              <a:t>Eleştirel Yönler:</a:t>
            </a:r>
            <a:endParaRPr lang="tr-TR" b="0" i="0">
              <a:solidFill>
                <a:srgbClr val="0D0D0D"/>
              </a:solidFill>
              <a:effectLst/>
              <a:latin typeface="Söhne"/>
            </a:endParaRPr>
          </a:p>
          <a:p>
            <a:pPr algn="l">
              <a:buFont typeface="+mj-lt"/>
              <a:buAutoNum type="arabicPeriod"/>
            </a:pPr>
            <a:r>
              <a:rPr lang="tr-TR" b="1" i="0">
                <a:solidFill>
                  <a:srgbClr val="0D0D0D"/>
                </a:solidFill>
                <a:effectLst/>
                <a:latin typeface="Söhne"/>
              </a:rPr>
              <a:t>Optimistik İnsan Görüşü:</a:t>
            </a:r>
            <a:r>
              <a:rPr lang="tr-TR" b="0" i="0">
                <a:solidFill>
                  <a:srgbClr val="0D0D0D"/>
                </a:solidFill>
                <a:effectLst/>
                <a:latin typeface="Söhne"/>
              </a:rPr>
              <a:t> Neo-klasik yaklaşım, genellikle çalışanların doğasının olumlu ve işbirliğine yönelik olduğunu varsayar. Ancak, bu genellemenin her zaman geçerli olmadığı durumlar vardır ve bazı çalışanlar için farklı motivasyon faktörleri geçerli olabilir.</a:t>
            </a:r>
          </a:p>
          <a:p>
            <a:pPr algn="l">
              <a:buFont typeface="+mj-lt"/>
              <a:buAutoNum type="arabicPeriod"/>
            </a:pPr>
            <a:r>
              <a:rPr lang="tr-TR" b="1" i="0">
                <a:solidFill>
                  <a:srgbClr val="0D0D0D"/>
                </a:solidFill>
                <a:effectLst/>
                <a:latin typeface="Söhne"/>
              </a:rPr>
              <a:t>Çok Yönlü Yapıların Yönetimi:</a:t>
            </a:r>
            <a:r>
              <a:rPr lang="tr-TR" b="0" i="0">
                <a:solidFill>
                  <a:srgbClr val="0D0D0D"/>
                </a:solidFill>
                <a:effectLst/>
                <a:latin typeface="Söhne"/>
              </a:rPr>
              <a:t> Esnek ve çok yönlü yapılar, her organizasyona uymayabilir ve bu tür yapıların yönetimi bazen karmaşık olabilir. Bazı durumlarda, daha geleneksel bir hiyerarşik yapı daha etkili olabilir.</a:t>
            </a:r>
          </a:p>
          <a:p>
            <a:pPr algn="l">
              <a:buFont typeface="+mj-lt"/>
              <a:buAutoNum type="arabicPeriod"/>
            </a:pPr>
            <a:r>
              <a:rPr lang="tr-TR" b="1" i="0">
                <a:solidFill>
                  <a:srgbClr val="0D0D0D"/>
                </a:solidFill>
                <a:effectLst/>
                <a:latin typeface="Söhne"/>
              </a:rPr>
              <a:t>Çalışanların Heterojenliği:</a:t>
            </a:r>
            <a:r>
              <a:rPr lang="tr-TR" b="0" i="0">
                <a:solidFill>
                  <a:srgbClr val="0D0D0D"/>
                </a:solidFill>
                <a:effectLst/>
                <a:latin typeface="Söhne"/>
              </a:rPr>
              <a:t> Neo-klasik yaklaşım, genellikle çalışanları homojen bir grup olarak ele alır. Ancak, organizasyonlarda çalışanların farklı beceri düzeyleri, motivasyon faktörleri ve beklentileri bulunabilir. Bu heterojenlik, tek bir yönetim yaklaşımının tüm çalışanları kapsayamayabileceği anlamına gelir.</a:t>
            </a:r>
          </a:p>
          <a:p>
            <a:pPr algn="l"/>
            <a:r>
              <a:rPr lang="tr-TR" b="0" i="0">
                <a:solidFill>
                  <a:srgbClr val="0D0D0D"/>
                </a:solidFill>
                <a:effectLst/>
                <a:latin typeface="Söhne"/>
              </a:rPr>
              <a:t>Sonuç olarak, neo-klasik yönetim anlayışı, organizasyonların insan faktörüne daha fazla vurgu yaparak klasik yaklaşımın bazı zayıflıklarını ele alır. Ancak, her yaklaşımın avantajları ve sınırlamaları vardır, ve organizasyonlar genellikle belirli bir duruma ve kültüre uygun bir yönetim yaklaşımı seçerler.</a:t>
            </a:r>
          </a:p>
          <a:p>
            <a:endParaRPr lang="tr-TR"/>
          </a:p>
        </p:txBody>
      </p:sp>
    </p:spTree>
    <p:extLst>
      <p:ext uri="{BB962C8B-B14F-4D97-AF65-F5344CB8AC3E}">
        <p14:creationId xmlns:p14="http://schemas.microsoft.com/office/powerpoint/2010/main" val="3994041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8E8AC8-C91C-7A2F-458C-9C0350ED1E98}"/>
              </a:ext>
            </a:extLst>
          </p:cNvPr>
          <p:cNvSpPr>
            <a:spLocks noGrp="1"/>
          </p:cNvSpPr>
          <p:nvPr>
            <p:ph type="title"/>
          </p:nvPr>
        </p:nvSpPr>
        <p:spPr/>
        <p:txBody>
          <a:bodyPr/>
          <a:lstStyle/>
          <a:p>
            <a:pPr algn="ctr"/>
            <a:r>
              <a:rPr lang="tr-TR"/>
              <a:t>GELECEK DERS</a:t>
            </a:r>
          </a:p>
        </p:txBody>
      </p:sp>
      <p:sp>
        <p:nvSpPr>
          <p:cNvPr id="3" name="İçerik Yer Tutucusu 2">
            <a:extLst>
              <a:ext uri="{FF2B5EF4-FFF2-40B4-BE49-F238E27FC236}">
                <a16:creationId xmlns:a16="http://schemas.microsoft.com/office/drawing/2014/main" id="{FB05D5B3-46C1-03A2-E6EC-366255FB5EFF}"/>
              </a:ext>
            </a:extLst>
          </p:cNvPr>
          <p:cNvSpPr>
            <a:spLocks noGrp="1"/>
          </p:cNvSpPr>
          <p:nvPr>
            <p:ph idx="1"/>
          </p:nvPr>
        </p:nvSpPr>
        <p:spPr/>
        <p:txBody>
          <a:bodyPr/>
          <a:lstStyle/>
          <a:p>
            <a:pPr algn="ctr"/>
            <a:r>
              <a:rPr lang="tr-TR" sz="4800" baseline="0">
                <a:latin typeface="Times New Roman" panose="02020603050405020304" pitchFamily="18" charset="0"/>
                <a:cs typeface="Times New Roman" panose="02020603050405020304" pitchFamily="18" charset="0"/>
              </a:rPr>
              <a:t>MODERN YÖNETİM KURAMI</a:t>
            </a:r>
            <a:endParaRPr lang="en-US" sz="4800">
              <a:latin typeface="Times New Roman" panose="02020603050405020304" pitchFamily="18" charset="0"/>
              <a:cs typeface="Times New Roman" panose="02020603050405020304" pitchFamily="18" charset="0"/>
            </a:endParaRPr>
          </a:p>
          <a:p>
            <a:endParaRPr lang="tr-TR"/>
          </a:p>
        </p:txBody>
      </p:sp>
    </p:spTree>
    <p:extLst>
      <p:ext uri="{BB962C8B-B14F-4D97-AF65-F5344CB8AC3E}">
        <p14:creationId xmlns:p14="http://schemas.microsoft.com/office/powerpoint/2010/main" val="2164389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B3884A8A-C4E0-E2F9-0EF7-8867B44EE6AF}"/>
              </a:ext>
            </a:extLst>
          </p:cNvPr>
          <p:cNvSpPr>
            <a:spLocks noGrp="1"/>
          </p:cNvSpPr>
          <p:nvPr>
            <p:ph idx="1"/>
          </p:nvPr>
        </p:nvSpPr>
        <p:spPr>
          <a:xfrm>
            <a:off x="0" y="1837177"/>
            <a:ext cx="6640643" cy="3896810"/>
          </a:xfrm>
          <a:solidFill>
            <a:srgbClr val="009999"/>
          </a:solidFill>
        </p:spPr>
        <p:txBody>
          <a:bodyPr>
            <a:normAutofit/>
          </a:bodyPr>
          <a:lstStyle/>
          <a:p>
            <a:pPr marL="0" indent="0" algn="ctr">
              <a:buNone/>
            </a:pPr>
            <a:endParaRPr lang="tr-TR" sz="6600"/>
          </a:p>
          <a:p>
            <a:pPr marL="0" indent="0" algn="ctr">
              <a:buNone/>
            </a:pPr>
            <a:r>
              <a:rPr lang="tr-TR" sz="6600"/>
              <a:t>TEŞEKKÜRLER</a:t>
            </a:r>
            <a:endParaRPr lang="tr-TR"/>
          </a:p>
        </p:txBody>
      </p:sp>
      <p:pic>
        <p:nvPicPr>
          <p:cNvPr id="7" name="Graphic 6" descr="Smiling Face with No Fill">
            <a:extLst>
              <a:ext uri="{FF2B5EF4-FFF2-40B4-BE49-F238E27FC236}">
                <a16:creationId xmlns:a16="http://schemas.microsoft.com/office/drawing/2014/main" id="{58CE93F7-5172-7CFF-3FD5-6702B072ED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1525" y="2158584"/>
            <a:ext cx="3253996" cy="3253996"/>
          </a:xfrm>
          <a:prstGeom prst="rect">
            <a:avLst/>
          </a:prstGeom>
        </p:spPr>
      </p:pic>
    </p:spTree>
    <p:extLst>
      <p:ext uri="{BB962C8B-B14F-4D97-AF65-F5344CB8AC3E}">
        <p14:creationId xmlns:p14="http://schemas.microsoft.com/office/powerpoint/2010/main" val="175386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F675123A-6E75-4DC5-DD17-DFF1A1380461}"/>
              </a:ext>
            </a:extLst>
          </p:cNvPr>
          <p:cNvSpPr>
            <a:spLocks noGrp="1"/>
          </p:cNvSpPr>
          <p:nvPr>
            <p:ph type="title"/>
          </p:nvPr>
        </p:nvSpPr>
        <p:spPr>
          <a:xfrm>
            <a:off x="1050879" y="334745"/>
            <a:ext cx="9810604" cy="1216024"/>
          </a:xfrm>
        </p:spPr>
        <p:txBody>
          <a:bodyPr>
            <a:normAutofit/>
          </a:bodyPr>
          <a:lstStyle/>
          <a:p>
            <a:pPr algn="ctr"/>
            <a:r>
              <a:rPr lang="tr-TR" b="1"/>
              <a:t>Yönetim ve organizasyon kuramları</a:t>
            </a:r>
          </a:p>
        </p:txBody>
      </p:sp>
      <p:sp>
        <p:nvSpPr>
          <p:cNvPr id="3" name="İçerik Yer Tutucusu 2">
            <a:extLst>
              <a:ext uri="{FF2B5EF4-FFF2-40B4-BE49-F238E27FC236}">
                <a16:creationId xmlns:a16="http://schemas.microsoft.com/office/drawing/2014/main" id="{B75819F9-98ED-9F91-2B9E-A037E1B6D20C}"/>
              </a:ext>
            </a:extLst>
          </p:cNvPr>
          <p:cNvSpPr>
            <a:spLocks noGrp="1"/>
          </p:cNvSpPr>
          <p:nvPr>
            <p:ph idx="1"/>
          </p:nvPr>
        </p:nvSpPr>
        <p:spPr>
          <a:xfrm>
            <a:off x="1050879" y="1698170"/>
            <a:ext cx="6626855" cy="5287245"/>
          </a:xfrm>
        </p:spPr>
        <p:txBody>
          <a:bodyPr>
            <a:normAutofit fontScale="92500" lnSpcReduction="10000"/>
          </a:bodyPr>
          <a:lstStyle/>
          <a:p>
            <a:pPr algn="just">
              <a:lnSpc>
                <a:spcPct val="90000"/>
              </a:lnSpc>
            </a:pPr>
            <a:r>
              <a:rPr lang="tr-TR" b="0" i="0">
                <a:effectLst/>
                <a:latin typeface="Söhne"/>
              </a:rPr>
              <a:t>Yönetimin sistematik olarak incelendiği döneme Klasik Yönetim Düşüncesi denir. Klasik Yönetim Düşüncesi'nin temel yaklaşımı olan Bilimsel Yönetim, </a:t>
            </a:r>
            <a:r>
              <a:rPr lang="tr-TR" b="1" i="0">
                <a:effectLst/>
                <a:latin typeface="Söhne"/>
              </a:rPr>
              <a:t>F. Taylor'</a:t>
            </a:r>
            <a:r>
              <a:rPr lang="tr-TR" b="0" i="0">
                <a:effectLst/>
                <a:latin typeface="Söhne"/>
              </a:rPr>
              <a:t>un 1911'de yayınladığı "Bilimsel Yönetimin İlkeleri" isimli eserle başlamıştır. </a:t>
            </a:r>
          </a:p>
          <a:p>
            <a:pPr algn="just">
              <a:lnSpc>
                <a:spcPct val="90000"/>
              </a:lnSpc>
            </a:pPr>
            <a:r>
              <a:rPr lang="tr-TR" b="0" i="0">
                <a:effectLst/>
                <a:latin typeface="Söhne"/>
              </a:rPr>
              <a:t>Bu dönemde önemli çalışmalar yapan Henri Fayol, yönetime tepe yönetim perspektifinden bakmıştır. </a:t>
            </a:r>
            <a:r>
              <a:rPr lang="tr-TR" b="1" i="0">
                <a:effectLst/>
                <a:latin typeface="Söhne"/>
              </a:rPr>
              <a:t>Fayol</a:t>
            </a:r>
            <a:r>
              <a:rPr lang="tr-TR" b="0" i="0">
                <a:effectLst/>
                <a:latin typeface="Söhne"/>
              </a:rPr>
              <a:t>'un genel ilkelerini ortaya koyduğu yönetim yaklaşımı "Yönetim Süreci Yaklaşımı" olarak adlandırılır. Fayol, etkinlik ve rasyonellik ilkelerine odaklanarak yönetimin tüm alanlarıyla ilgili ilkeler geliştirmeye çalışmıştır. </a:t>
            </a:r>
          </a:p>
          <a:p>
            <a:pPr algn="just">
              <a:lnSpc>
                <a:spcPct val="90000"/>
              </a:lnSpc>
            </a:pPr>
            <a:r>
              <a:rPr lang="tr-TR" b="0" i="0">
                <a:effectLst/>
                <a:latin typeface="Söhne"/>
              </a:rPr>
              <a:t>Klasik Yönetim Yaklaşımları içinde ele alınan üçüncü yaklaşım Alman sosyolog </a:t>
            </a:r>
            <a:r>
              <a:rPr lang="tr-TR" b="1" i="0">
                <a:effectLst/>
                <a:latin typeface="Söhne"/>
              </a:rPr>
              <a:t>Max Weber</a:t>
            </a:r>
            <a:r>
              <a:rPr lang="tr-TR" b="0" i="0">
                <a:effectLst/>
                <a:latin typeface="Söhne"/>
              </a:rPr>
              <a:t>'in ortaya koyduğu "Bürokrasi Yaklaşımı"dır. Weber, kişisel temellerden ziyade rasyonel temellere dayanan bir yönetim modeli önermiş ve buna "bürokrasi" demiştir. Weber, sürekliliği olan formal yapıya dayanan rasyonel yetkenin (otoritenin) bulunduğu bu organizasyonun daha verimli ve değişimlere daha kolay uyum sağlayabileceğini savunmuştur.</a:t>
            </a:r>
            <a:endParaRPr lang="tr-TR"/>
          </a:p>
        </p:txBody>
      </p:sp>
      <p:pic>
        <p:nvPicPr>
          <p:cNvPr id="7" name="Graphic 6" descr="Yönetim kurulu düz dolguyla">
            <a:extLst>
              <a:ext uri="{FF2B5EF4-FFF2-40B4-BE49-F238E27FC236}">
                <a16:creationId xmlns:a16="http://schemas.microsoft.com/office/drawing/2014/main" id="{D88D7DD5-AE02-A04E-8728-741B3CB807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677735" y="1933093"/>
            <a:ext cx="3846011" cy="3846011"/>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87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6A7324-CD56-1647-AB18-E0264CB51E6A}"/>
              </a:ext>
            </a:extLst>
          </p:cNvPr>
          <p:cNvSpPr>
            <a:spLocks noGrp="1"/>
          </p:cNvSpPr>
          <p:nvPr>
            <p:ph type="title"/>
          </p:nvPr>
        </p:nvSpPr>
        <p:spPr/>
        <p:txBody>
          <a:bodyPr/>
          <a:lstStyle/>
          <a:p>
            <a:pPr algn="ctr"/>
            <a:r>
              <a:rPr lang="tr-TR" dirty="0"/>
              <a:t>1.GELENEKSEL (KLASİK) YÖNETİM KURAMLARI</a:t>
            </a:r>
          </a:p>
        </p:txBody>
      </p:sp>
      <p:sp>
        <p:nvSpPr>
          <p:cNvPr id="3" name="İçerik Yer Tutucusu 2">
            <a:extLst>
              <a:ext uri="{FF2B5EF4-FFF2-40B4-BE49-F238E27FC236}">
                <a16:creationId xmlns:a16="http://schemas.microsoft.com/office/drawing/2014/main" id="{0637ED0E-FD21-1145-B8C1-085B13772413}"/>
              </a:ext>
            </a:extLst>
          </p:cNvPr>
          <p:cNvSpPr>
            <a:spLocks noGrp="1"/>
          </p:cNvSpPr>
          <p:nvPr>
            <p:ph idx="1"/>
          </p:nvPr>
        </p:nvSpPr>
        <p:spPr/>
        <p:txBody>
          <a:bodyPr/>
          <a:lstStyle/>
          <a:p>
            <a:pPr marL="0" indent="0">
              <a:buNone/>
            </a:pPr>
            <a:r>
              <a:rPr lang="tr-TR" sz="2400" b="1" dirty="0">
                <a:latin typeface="Times New Roman" panose="02020603050405020304" pitchFamily="18" charset="0"/>
                <a:cs typeface="Times New Roman" panose="02020603050405020304" pitchFamily="18" charset="0"/>
              </a:rPr>
              <a:t>A) Bilimsel Yönetim Yaklaşımı</a:t>
            </a:r>
          </a:p>
          <a:p>
            <a:r>
              <a:rPr lang="tr-TR" dirty="0" err="1">
                <a:latin typeface="Times New Roman" panose="02020603050405020304" pitchFamily="18" charset="0"/>
                <a:cs typeface="Times New Roman" panose="02020603050405020304" pitchFamily="18" charset="0"/>
              </a:rPr>
              <a:t>Frederick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Winslow</a:t>
            </a:r>
            <a:r>
              <a:rPr lang="tr-TR" dirty="0">
                <a:latin typeface="Times New Roman" panose="02020603050405020304" pitchFamily="18" charset="0"/>
                <a:cs typeface="Times New Roman" panose="02020603050405020304" pitchFamily="18" charset="0"/>
              </a:rPr>
              <a:t> Taylor</a:t>
            </a:r>
          </a:p>
          <a:p>
            <a:r>
              <a:rPr lang="tr-TR" dirty="0">
                <a:latin typeface="Times New Roman" panose="02020603050405020304" pitchFamily="18" charset="0"/>
                <a:cs typeface="Times New Roman" panose="02020603050405020304" pitchFamily="18" charset="0"/>
              </a:rPr>
              <a:t>Bilimsel Yönetim Akımı (</a:t>
            </a:r>
            <a:r>
              <a:rPr lang="tr-TR" dirty="0" err="1">
                <a:latin typeface="Times New Roman" panose="02020603050405020304" pitchFamily="18" charset="0"/>
                <a:cs typeface="Times New Roman" panose="02020603050405020304" pitchFamily="18" charset="0"/>
              </a:rPr>
              <a:t>Taylorizm</a:t>
            </a:r>
            <a:r>
              <a:rPr lang="tr-TR" dirty="0">
                <a:latin typeface="Times New Roman" panose="02020603050405020304" pitchFamily="18" charset="0"/>
                <a:cs typeface="Times New Roman" panose="02020603050405020304" pitchFamily="18" charset="0"/>
              </a:rPr>
              <a:t>)</a:t>
            </a:r>
          </a:p>
          <a:p>
            <a:pPr lvl="1"/>
            <a:r>
              <a:rPr lang="tr-TR" dirty="0">
                <a:latin typeface="Times New Roman" panose="02020603050405020304" pitchFamily="18" charset="0"/>
                <a:cs typeface="Times New Roman" panose="02020603050405020304" pitchFamily="18" charset="0"/>
              </a:rPr>
              <a:t>Örgütsel faaliyetlerin yerine getirilmesinde </a:t>
            </a:r>
            <a:r>
              <a:rPr lang="tr-TR" dirty="0" err="1">
                <a:latin typeface="Times New Roman" panose="02020603050405020304" pitchFamily="18" charset="0"/>
                <a:cs typeface="Times New Roman" panose="02020603050405020304" pitchFamily="18" charset="0"/>
              </a:rPr>
              <a:t>işgörenler</a:t>
            </a:r>
            <a:r>
              <a:rPr lang="tr-TR" dirty="0">
                <a:latin typeface="Times New Roman" panose="02020603050405020304" pitchFamily="18" charset="0"/>
                <a:cs typeface="Times New Roman" panose="02020603050405020304" pitchFamily="18" charset="0"/>
              </a:rPr>
              <a:t> (memur ve işçiler) ile yönetici personel rastgele çalışma yerine, bilimsel ilkelere uygun biçimde çalışmalıdırlar.</a:t>
            </a:r>
          </a:p>
          <a:p>
            <a:pPr lvl="1"/>
            <a:r>
              <a:rPr lang="tr-TR" dirty="0">
                <a:latin typeface="Times New Roman" panose="02020603050405020304" pitchFamily="18" charset="0"/>
                <a:cs typeface="Times New Roman" panose="02020603050405020304" pitchFamily="18" charset="0"/>
              </a:rPr>
              <a:t>Faaliyetler rastgele ve başı bozuk şekilde değil, fakat birbiriyle tutarlı ve koordineli (uyumlu) biçimde icra edilmelidir.</a:t>
            </a:r>
          </a:p>
          <a:p>
            <a:pPr lvl="1"/>
            <a:r>
              <a:rPr lang="tr-TR" dirty="0">
                <a:latin typeface="Times New Roman" panose="02020603050405020304" pitchFamily="18" charset="0"/>
                <a:cs typeface="Times New Roman" panose="02020603050405020304" pitchFamily="18" charset="0"/>
              </a:rPr>
              <a:t>Amaçlara ulaşma çabalarında bireylerin birbirlerinden bağımsız ve kişisel çalışma yapmaları yerine, karşılıklı yardımlaşma ve iş birliği içinde faaliyet göstermelidirler.</a:t>
            </a:r>
          </a:p>
          <a:p>
            <a:pPr lvl="1"/>
            <a:r>
              <a:rPr lang="tr-TR" dirty="0">
                <a:latin typeface="Times New Roman" panose="02020603050405020304" pitchFamily="18" charset="0"/>
                <a:cs typeface="Times New Roman" panose="02020603050405020304" pitchFamily="18" charset="0"/>
              </a:rPr>
              <a:t>Örgüt yönetimleri, düşük verimliliği kabullenmek yerine, bunu reddetme ve ulaşılabilecek en yüksek verimliliği sağlamaya çalışmalıdırlar.</a:t>
            </a:r>
          </a:p>
          <a:p>
            <a:pPr lvl="1"/>
            <a:r>
              <a:rPr lang="tr-TR" dirty="0">
                <a:latin typeface="Times New Roman" panose="02020603050405020304" pitchFamily="18" charset="0"/>
                <a:cs typeface="Times New Roman" panose="02020603050405020304" pitchFamily="18" charset="0"/>
              </a:rPr>
              <a:t>Tüm personel, mümkün olan en yüksek verimlilik düzeyine ulaşabilmeleri için iş başında sürekli olarak eğitilmelidir.</a:t>
            </a:r>
          </a:p>
          <a:p>
            <a:pPr lvl="1"/>
            <a:endParaRPr lang="tr-TR" dirty="0"/>
          </a:p>
          <a:p>
            <a:pPr lvl="1"/>
            <a:endParaRPr lang="tr-TR" dirty="0"/>
          </a:p>
        </p:txBody>
      </p:sp>
      <p:pic>
        <p:nvPicPr>
          <p:cNvPr id="4" name="Resim 3">
            <a:extLst>
              <a:ext uri="{FF2B5EF4-FFF2-40B4-BE49-F238E27FC236}">
                <a16:creationId xmlns:a16="http://schemas.microsoft.com/office/drawing/2014/main" id="{B6E67E53-9761-3D26-58FB-5D7CCD75C55B}"/>
              </a:ext>
            </a:extLst>
          </p:cNvPr>
          <p:cNvPicPr>
            <a:picLocks noChangeAspect="1"/>
          </p:cNvPicPr>
          <p:nvPr/>
        </p:nvPicPr>
        <p:blipFill>
          <a:blip r:embed="rId3">
            <a:alphaModFix amt="28000"/>
          </a:blip>
          <a:stretch>
            <a:fillRect/>
          </a:stretch>
        </p:blipFill>
        <p:spPr>
          <a:xfrm>
            <a:off x="7555043" y="1301431"/>
            <a:ext cx="2753194" cy="1548672"/>
          </a:xfrm>
          <a:prstGeom prst="rect">
            <a:avLst/>
          </a:prstGeom>
        </p:spPr>
      </p:pic>
    </p:spTree>
    <p:extLst>
      <p:ext uri="{BB962C8B-B14F-4D97-AF65-F5344CB8AC3E}">
        <p14:creationId xmlns:p14="http://schemas.microsoft.com/office/powerpoint/2010/main" val="134208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a:xfrm>
            <a:off x="1154244" y="223768"/>
            <a:ext cx="9353860" cy="1426234"/>
          </a:xfrm>
        </p:spPr>
        <p:txBody>
          <a:bodyPr>
            <a:normAutofit/>
          </a:bodyPr>
          <a:lstStyle/>
          <a:p>
            <a:pPr algn="ctr">
              <a:lnSpc>
                <a:spcPct val="100000"/>
              </a:lnSpc>
            </a:pPr>
            <a:r>
              <a:rPr lang="tr-TR"/>
              <a:t>1.GELENEKSEL (KLASİK) YÖNETİM KURAMLARI</a:t>
            </a:r>
          </a:p>
        </p:txBody>
      </p:sp>
      <p:sp>
        <p:nvSpPr>
          <p:cNvPr id="3" name="İçerik Yer Tutucusu 2">
            <a:extLst>
              <a:ext uri="{FF2B5EF4-FFF2-40B4-BE49-F238E27FC236}">
                <a16:creationId xmlns:a16="http://schemas.microsoft.com/office/drawing/2014/main" id="{B5CD7974-7F60-8C45-80E8-E18B5F693689}"/>
              </a:ext>
            </a:extLst>
          </p:cNvPr>
          <p:cNvSpPr>
            <a:spLocks noGrp="1"/>
          </p:cNvSpPr>
          <p:nvPr>
            <p:ph idx="1"/>
          </p:nvPr>
        </p:nvSpPr>
        <p:spPr>
          <a:xfrm>
            <a:off x="704598" y="1460843"/>
            <a:ext cx="6385749" cy="5397157"/>
          </a:xfrm>
        </p:spPr>
        <p:txBody>
          <a:bodyPr>
            <a:normAutofit fontScale="92500" lnSpcReduction="10000"/>
          </a:bodyPr>
          <a:lstStyle/>
          <a:p>
            <a:pPr marL="0" indent="0">
              <a:lnSpc>
                <a:spcPct val="90000"/>
              </a:lnSpc>
              <a:buNone/>
            </a:pPr>
            <a:r>
              <a:rPr lang="tr-TR" sz="2400" b="1"/>
              <a:t>B) YÖNETİM SÜRECİ YAKLAŞIMI</a:t>
            </a:r>
          </a:p>
          <a:p>
            <a:pPr marL="0" indent="0">
              <a:lnSpc>
                <a:spcPct val="90000"/>
              </a:lnSpc>
              <a:buNone/>
            </a:pPr>
            <a:r>
              <a:rPr lang="tr-TR" sz="2400"/>
              <a:t>Henri Fayol </a:t>
            </a:r>
            <a:r>
              <a:rPr lang="tr-TR" sz="2400" b="0" i="0">
                <a:effectLst/>
                <a:latin typeface="Times New Roman" panose="02020603050405020304" pitchFamily="18" charset="0"/>
              </a:rPr>
              <a:t>(1841–1925) </a:t>
            </a:r>
            <a:endParaRPr lang="tr-TR" sz="2400"/>
          </a:p>
          <a:p>
            <a:pPr algn="just">
              <a:lnSpc>
                <a:spcPct val="90000"/>
              </a:lnSpc>
            </a:pPr>
            <a:r>
              <a:rPr lang="tr-TR" sz="2400" b="0" i="0">
                <a:effectLst/>
                <a:latin typeface="Times New Roman" panose="02020603050405020304" pitchFamily="18" charset="0"/>
              </a:rPr>
              <a:t>Klasik yönetimin teorisinin bilimsel yönetim yaklaşımından sonra ikinci bir yaklaşımı olan yönetim süreci yaklaşımını Fransa doğumlu Henri FAYOL yapmış ve Avrupa da çağdaş yönetim düşüncesinin öncüsü olmuştur.Fayol yönetimi ilk kez işlevsel bir süreç olarak düşünmüş </a:t>
            </a:r>
            <a:r>
              <a:rPr lang="tr-TR" sz="2400" b="0" i="0" u="none" strike="noStrike">
                <a:effectLst/>
                <a:latin typeface="Times New Roman" panose="02020603050405020304" pitchFamily="18" charset="0"/>
              </a:rPr>
              <a:t>ve işletmedeki faaliyetleri</a:t>
            </a:r>
            <a:r>
              <a:rPr lang="tr-TR" sz="2400" b="0" i="0">
                <a:effectLst/>
                <a:latin typeface="Times New Roman" panose="02020603050405020304" pitchFamily="18" charset="0"/>
              </a:rPr>
              <a:t>, işletme işlevleri ve yönetim işlevleri olarak ikiye ayırarak daha önce yalnızca teknik açıdan incelenen yönetim olayına yeni bir boyut daha kazandırmıştır. </a:t>
            </a:r>
          </a:p>
          <a:p>
            <a:pPr algn="just">
              <a:lnSpc>
                <a:spcPct val="90000"/>
              </a:lnSpc>
            </a:pPr>
            <a:r>
              <a:rPr lang="tr-TR" sz="2400" b="0" i="0">
                <a:effectLst/>
                <a:latin typeface="Times New Roman" panose="02020603050405020304" pitchFamily="18" charset="0"/>
              </a:rPr>
              <a:t>Fayol’un yönetime ikinci bir katkısı da, bir takım yönetim kuralları ortaya koyarak bunları açıklamıştır. Fayol’un katkılarından sonra, yönetim kavramı, okullarda öğrenilebilir bir düzeye gelmiştir.</a:t>
            </a:r>
          </a:p>
          <a:p>
            <a:pPr>
              <a:lnSpc>
                <a:spcPct val="90000"/>
              </a:lnSpc>
            </a:pPr>
            <a:endParaRPr lang="tr-TR" sz="1400"/>
          </a:p>
          <a:p>
            <a:pPr>
              <a:lnSpc>
                <a:spcPct val="90000"/>
              </a:lnSpc>
            </a:pPr>
            <a:endParaRPr lang="tr-TR" sz="1400"/>
          </a:p>
        </p:txBody>
      </p:sp>
      <p:pic>
        <p:nvPicPr>
          <p:cNvPr id="7" name="Graphic 6" descr="Diploma Roll">
            <a:extLst>
              <a:ext uri="{FF2B5EF4-FFF2-40B4-BE49-F238E27FC236}">
                <a16:creationId xmlns:a16="http://schemas.microsoft.com/office/drawing/2014/main" id="{2A3BDECC-B67F-1420-EB75-D94B9B146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pic>
        <p:nvPicPr>
          <p:cNvPr id="4" name="Resim 3">
            <a:extLst>
              <a:ext uri="{FF2B5EF4-FFF2-40B4-BE49-F238E27FC236}">
                <a16:creationId xmlns:a16="http://schemas.microsoft.com/office/drawing/2014/main" id="{1A49C770-AA37-79E3-59B0-4F65F1E8F9CA}"/>
              </a:ext>
            </a:extLst>
          </p:cNvPr>
          <p:cNvPicPr>
            <a:picLocks noChangeAspect="1"/>
          </p:cNvPicPr>
          <p:nvPr/>
        </p:nvPicPr>
        <p:blipFill>
          <a:blip r:embed="rId5">
            <a:alphaModFix amt="51000"/>
          </a:blip>
          <a:stretch>
            <a:fillRect/>
          </a:stretch>
        </p:blipFill>
        <p:spPr>
          <a:xfrm>
            <a:off x="10191782" y="4299937"/>
            <a:ext cx="1787934" cy="2187182"/>
          </a:xfrm>
          <a:prstGeom prst="rect">
            <a:avLst/>
          </a:prstGeom>
        </p:spPr>
      </p:pic>
    </p:spTree>
    <p:extLst>
      <p:ext uri="{BB962C8B-B14F-4D97-AF65-F5344CB8AC3E}">
        <p14:creationId xmlns:p14="http://schemas.microsoft.com/office/powerpoint/2010/main" val="96988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a:xfrm>
            <a:off x="1050878" y="609601"/>
            <a:ext cx="10296675" cy="1216024"/>
          </a:xfrm>
        </p:spPr>
        <p:txBody>
          <a:bodyPr>
            <a:normAutofit/>
          </a:bodyPr>
          <a:lstStyle/>
          <a:p>
            <a:pPr algn="ctr"/>
            <a:r>
              <a:rPr lang="tr-TR"/>
              <a:t>1.GELENEKSEL (KLASİK) YÖNETİM KURAMLARI</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0ABFB4CC-2C4E-0200-690C-B1AF1EB597FC}"/>
              </a:ext>
            </a:extLst>
          </p:cNvPr>
          <p:cNvGraphicFramePr>
            <a:graphicFrameLocks noGrp="1"/>
          </p:cNvGraphicFramePr>
          <p:nvPr>
            <p:ph idx="1"/>
            <p:extLst>
              <p:ext uri="{D42A27DB-BD31-4B8C-83A1-F6EECF244321}">
                <p14:modId xmlns:p14="http://schemas.microsoft.com/office/powerpoint/2010/main" val="1429579696"/>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48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a:xfrm>
            <a:off x="709684" y="1562100"/>
            <a:ext cx="3795642" cy="3733800"/>
          </a:xfrm>
        </p:spPr>
        <p:txBody>
          <a:bodyPr>
            <a:normAutofit/>
          </a:bodyPr>
          <a:lstStyle/>
          <a:p>
            <a:pPr algn="ctr"/>
            <a:r>
              <a:rPr lang="tr-TR"/>
              <a:t>1.GELENEKSEL (KLASİK) YÖNETİM KURAMLARI</a:t>
            </a:r>
          </a:p>
        </p:txBody>
      </p:sp>
      <p:sp>
        <p:nvSpPr>
          <p:cNvPr id="3" name="İçerik Yer Tutucusu 2">
            <a:extLst>
              <a:ext uri="{FF2B5EF4-FFF2-40B4-BE49-F238E27FC236}">
                <a16:creationId xmlns:a16="http://schemas.microsoft.com/office/drawing/2014/main" id="{B5CD7974-7F60-8C45-80E8-E18B5F693689}"/>
              </a:ext>
            </a:extLst>
          </p:cNvPr>
          <p:cNvSpPr>
            <a:spLocks noGrp="1"/>
          </p:cNvSpPr>
          <p:nvPr>
            <p:ph idx="1"/>
          </p:nvPr>
        </p:nvSpPr>
        <p:spPr>
          <a:xfrm>
            <a:off x="4991725" y="733425"/>
            <a:ext cx="6805534" cy="5391150"/>
          </a:xfrm>
        </p:spPr>
        <p:txBody>
          <a:bodyPr anchor="ctr">
            <a:normAutofit/>
          </a:bodyPr>
          <a:lstStyle/>
          <a:p>
            <a:pPr marL="0" indent="0">
              <a:lnSpc>
                <a:spcPct val="90000"/>
              </a:lnSpc>
              <a:buNone/>
            </a:pPr>
            <a:r>
              <a:rPr lang="tr-TR" sz="1800">
                <a:latin typeface="Times New Roman" panose="02020603050405020304" pitchFamily="18" charset="0"/>
                <a:cs typeface="Times New Roman" panose="02020603050405020304" pitchFamily="18" charset="0"/>
              </a:rPr>
              <a:t>B</a:t>
            </a:r>
            <a:r>
              <a:rPr lang="tr-TR" sz="1800" b="1">
                <a:latin typeface="Times New Roman" panose="02020603050405020304" pitchFamily="18" charset="0"/>
                <a:cs typeface="Times New Roman" panose="02020603050405020304" pitchFamily="18" charset="0"/>
              </a:rPr>
              <a:t>) YÖNETİM SÜRECİ YAKLAŞIMI</a:t>
            </a:r>
          </a:p>
          <a:p>
            <a:pPr lvl="1">
              <a:lnSpc>
                <a:spcPct val="90000"/>
              </a:lnSpc>
            </a:pPr>
            <a:r>
              <a:rPr lang="tr-TR">
                <a:latin typeface="Times New Roman" panose="02020603050405020304" pitchFamily="18" charset="0"/>
                <a:cs typeface="Times New Roman" panose="02020603050405020304" pitchFamily="18" charset="0"/>
              </a:rPr>
              <a:t>Fayol’un örgüt ve yönetimine ilişkin ilkeler dizisi</a:t>
            </a:r>
          </a:p>
          <a:p>
            <a:pPr lvl="1">
              <a:lnSpc>
                <a:spcPct val="90000"/>
              </a:lnSpc>
            </a:pPr>
            <a:r>
              <a:rPr lang="tr-TR">
                <a:latin typeface="Times New Roman" panose="02020603050405020304" pitchFamily="18" charset="0"/>
                <a:cs typeface="Times New Roman" panose="02020603050405020304" pitchFamily="18" charset="0"/>
              </a:rPr>
              <a:t>	İş bölümü ve uzmanlaşma</a:t>
            </a:r>
          </a:p>
          <a:p>
            <a:pPr lvl="1">
              <a:lnSpc>
                <a:spcPct val="90000"/>
              </a:lnSpc>
            </a:pPr>
            <a:r>
              <a:rPr lang="tr-TR">
                <a:latin typeface="Times New Roman" panose="02020603050405020304" pitchFamily="18" charset="0"/>
                <a:cs typeface="Times New Roman" panose="02020603050405020304" pitchFamily="18" charset="0"/>
              </a:rPr>
              <a:t>	Yetki ve sorumluluk</a:t>
            </a:r>
          </a:p>
          <a:p>
            <a:pPr lvl="1">
              <a:lnSpc>
                <a:spcPct val="90000"/>
              </a:lnSpc>
            </a:pPr>
            <a:r>
              <a:rPr lang="tr-TR">
                <a:latin typeface="Times New Roman" panose="02020603050405020304" pitchFamily="18" charset="0"/>
                <a:cs typeface="Times New Roman" panose="02020603050405020304" pitchFamily="18" charset="0"/>
              </a:rPr>
              <a:t>	Disiplin</a:t>
            </a:r>
          </a:p>
          <a:p>
            <a:pPr lvl="1">
              <a:lnSpc>
                <a:spcPct val="90000"/>
              </a:lnSpc>
            </a:pPr>
            <a:r>
              <a:rPr lang="tr-TR">
                <a:latin typeface="Times New Roman" panose="02020603050405020304" pitchFamily="18" charset="0"/>
                <a:cs typeface="Times New Roman" panose="02020603050405020304" pitchFamily="18" charset="0"/>
              </a:rPr>
              <a:t>	Kumanda Birliği</a:t>
            </a:r>
          </a:p>
          <a:p>
            <a:pPr lvl="1">
              <a:lnSpc>
                <a:spcPct val="90000"/>
              </a:lnSpc>
            </a:pPr>
            <a:r>
              <a:rPr lang="tr-TR">
                <a:latin typeface="Times New Roman" panose="02020603050405020304" pitchFamily="18" charset="0"/>
                <a:cs typeface="Times New Roman" panose="02020603050405020304" pitchFamily="18" charset="0"/>
              </a:rPr>
              <a:t>	Yürütme Birliği</a:t>
            </a:r>
          </a:p>
          <a:p>
            <a:pPr lvl="1">
              <a:lnSpc>
                <a:spcPct val="90000"/>
              </a:lnSpc>
            </a:pPr>
            <a:r>
              <a:rPr lang="tr-TR">
                <a:latin typeface="Times New Roman" panose="02020603050405020304" pitchFamily="18" charset="0"/>
                <a:cs typeface="Times New Roman" panose="02020603050405020304" pitchFamily="18" charset="0"/>
              </a:rPr>
              <a:t>	Örgütün çıkarlarının bireysel çıkarlar üzerinde tutulması</a:t>
            </a:r>
          </a:p>
          <a:p>
            <a:pPr lvl="1">
              <a:lnSpc>
                <a:spcPct val="90000"/>
              </a:lnSpc>
            </a:pPr>
            <a:r>
              <a:rPr lang="tr-TR">
                <a:latin typeface="Times New Roman" panose="02020603050405020304" pitchFamily="18" charset="0"/>
                <a:cs typeface="Times New Roman" panose="02020603050405020304" pitchFamily="18" charset="0"/>
              </a:rPr>
              <a:t>	Personelin ödüllendirilmesi</a:t>
            </a:r>
          </a:p>
          <a:p>
            <a:pPr lvl="1">
              <a:lnSpc>
                <a:spcPct val="90000"/>
              </a:lnSpc>
            </a:pPr>
            <a:r>
              <a:rPr lang="tr-TR">
                <a:latin typeface="Times New Roman" panose="02020603050405020304" pitchFamily="18" charset="0"/>
                <a:cs typeface="Times New Roman" panose="02020603050405020304" pitchFamily="18" charset="0"/>
              </a:rPr>
              <a:t>	Merkezileşme	</a:t>
            </a:r>
          </a:p>
          <a:p>
            <a:pPr lvl="1">
              <a:lnSpc>
                <a:spcPct val="90000"/>
              </a:lnSpc>
            </a:pPr>
            <a:r>
              <a:rPr lang="tr-TR">
                <a:latin typeface="Times New Roman" panose="02020603050405020304" pitchFamily="18" charset="0"/>
                <a:cs typeface="Times New Roman" panose="02020603050405020304" pitchFamily="18" charset="0"/>
              </a:rPr>
              <a:t>	Hiyerarşik düzen ve Fayol köprüsü</a:t>
            </a:r>
          </a:p>
          <a:p>
            <a:pPr lvl="1">
              <a:lnSpc>
                <a:spcPct val="90000"/>
              </a:lnSpc>
            </a:pPr>
            <a:r>
              <a:rPr lang="tr-TR">
                <a:latin typeface="Times New Roman" panose="02020603050405020304" pitchFamily="18" charset="0"/>
                <a:cs typeface="Times New Roman" panose="02020603050405020304" pitchFamily="18" charset="0"/>
              </a:rPr>
              <a:t>	Düzen</a:t>
            </a:r>
          </a:p>
          <a:p>
            <a:pPr lvl="1">
              <a:lnSpc>
                <a:spcPct val="90000"/>
              </a:lnSpc>
            </a:pPr>
            <a:r>
              <a:rPr lang="tr-TR">
                <a:latin typeface="Times New Roman" panose="02020603050405020304" pitchFamily="18" charset="0"/>
                <a:cs typeface="Times New Roman" panose="02020603050405020304" pitchFamily="18" charset="0"/>
              </a:rPr>
              <a:t>	Eşitlik</a:t>
            </a:r>
          </a:p>
          <a:p>
            <a:pPr lvl="1">
              <a:lnSpc>
                <a:spcPct val="90000"/>
              </a:lnSpc>
            </a:pPr>
            <a:r>
              <a:rPr lang="tr-TR">
                <a:latin typeface="Times New Roman" panose="02020603050405020304" pitchFamily="18" charset="0"/>
                <a:cs typeface="Times New Roman" panose="02020603050405020304" pitchFamily="18" charset="0"/>
              </a:rPr>
              <a:t>	İşgören ve iş yaşamnda istikrar ve dengenin sağlanması</a:t>
            </a:r>
          </a:p>
          <a:p>
            <a:pPr lvl="1">
              <a:lnSpc>
                <a:spcPct val="90000"/>
              </a:lnSpc>
            </a:pPr>
            <a:r>
              <a:rPr lang="tr-TR">
                <a:latin typeface="Times New Roman" panose="02020603050405020304" pitchFamily="18" charset="0"/>
                <a:cs typeface="Times New Roman" panose="02020603050405020304" pitchFamily="18" charset="0"/>
              </a:rPr>
              <a:t>	Teşebbüs ruhu</a:t>
            </a:r>
          </a:p>
          <a:p>
            <a:pPr lvl="1">
              <a:lnSpc>
                <a:spcPct val="90000"/>
              </a:lnSpc>
            </a:pPr>
            <a:r>
              <a:rPr lang="tr-TR">
                <a:latin typeface="Times New Roman" panose="02020603050405020304" pitchFamily="18" charset="0"/>
                <a:cs typeface="Times New Roman" panose="02020603050405020304" pitchFamily="18" charset="0"/>
              </a:rPr>
              <a:t>	Birlik duygusu</a:t>
            </a:r>
          </a:p>
          <a:p>
            <a:pPr lvl="1">
              <a:lnSpc>
                <a:spcPct val="90000"/>
              </a:lnSpc>
            </a:pPr>
            <a:r>
              <a:rPr lang="tr-TR" sz="1500">
                <a:latin typeface="Times New Roman" panose="02020603050405020304" pitchFamily="18" charset="0"/>
                <a:cs typeface="Times New Roman" panose="02020603050405020304" pitchFamily="18" charset="0"/>
              </a:rPr>
              <a:t>		</a:t>
            </a:r>
          </a:p>
          <a:p>
            <a:pPr lvl="1">
              <a:lnSpc>
                <a:spcPct val="90000"/>
              </a:lnSpc>
            </a:pPr>
            <a:endParaRPr lang="tr-TR" sz="1500">
              <a:latin typeface="Times New Roman" panose="02020603050405020304" pitchFamily="18" charset="0"/>
              <a:cs typeface="Times New Roman" panose="02020603050405020304" pitchFamily="18" charset="0"/>
            </a:endParaRPr>
          </a:p>
          <a:p>
            <a:pPr>
              <a:lnSpc>
                <a:spcPct val="90000"/>
              </a:lnSpc>
            </a:pPr>
            <a:endParaRPr lang="tr-TR" sz="1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05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792FC6-F381-F247-A8D5-97562E709EC4}"/>
              </a:ext>
            </a:extLst>
          </p:cNvPr>
          <p:cNvSpPr>
            <a:spLocks noGrp="1"/>
          </p:cNvSpPr>
          <p:nvPr>
            <p:ph type="title"/>
          </p:nvPr>
        </p:nvSpPr>
        <p:spPr/>
        <p:txBody>
          <a:bodyPr/>
          <a:lstStyle/>
          <a:p>
            <a:r>
              <a:rPr lang="tr-TR"/>
              <a:t>1.GELENEKSEL (KLASİK) YÖNETİM KURAMLARI</a:t>
            </a:r>
          </a:p>
        </p:txBody>
      </p:sp>
      <p:sp>
        <p:nvSpPr>
          <p:cNvPr id="3" name="İçerik Yer Tutucusu 2">
            <a:extLst>
              <a:ext uri="{FF2B5EF4-FFF2-40B4-BE49-F238E27FC236}">
                <a16:creationId xmlns:a16="http://schemas.microsoft.com/office/drawing/2014/main" id="{B5CD7974-7F60-8C45-80E8-E18B5F693689}"/>
              </a:ext>
            </a:extLst>
          </p:cNvPr>
          <p:cNvSpPr>
            <a:spLocks noGrp="1"/>
          </p:cNvSpPr>
          <p:nvPr>
            <p:ph idx="1"/>
          </p:nvPr>
        </p:nvSpPr>
        <p:spPr/>
        <p:txBody>
          <a:bodyPr>
            <a:normAutofit fontScale="92500" lnSpcReduction="10000"/>
          </a:bodyPr>
          <a:lstStyle/>
          <a:p>
            <a:pPr marL="0" indent="0">
              <a:buNone/>
            </a:pPr>
            <a:r>
              <a:rPr lang="tr-TR"/>
              <a:t>C) BÜROKRASİ YAKLAŞIMI</a:t>
            </a:r>
          </a:p>
          <a:p>
            <a:pPr marL="0" indent="0">
              <a:buNone/>
            </a:pPr>
            <a:r>
              <a:rPr lang="tr-TR"/>
              <a:t>Max Weber </a:t>
            </a:r>
            <a:r>
              <a:rPr lang="tr-TR" b="0" i="0">
                <a:solidFill>
                  <a:srgbClr val="000000"/>
                </a:solidFill>
                <a:effectLst/>
                <a:latin typeface="Times New Roman" panose="02020603050405020304" pitchFamily="18" charset="0"/>
              </a:rPr>
              <a:t>(1864–1920) </a:t>
            </a:r>
            <a:endParaRPr lang="tr-TR"/>
          </a:p>
          <a:p>
            <a:pPr algn="just"/>
            <a:r>
              <a:rPr lang="tr-TR" b="0" i="0">
                <a:solidFill>
                  <a:srgbClr val="000000"/>
                </a:solidFill>
                <a:effectLst/>
                <a:latin typeface="Times New Roman" panose="02020603050405020304" pitchFamily="18" charset="0"/>
              </a:rPr>
              <a:t>Klasik yönetim yaklaşımının; bilimsel yönetim ve yönetim süreci yaklaşımlarından sonra üçüncü yaklaşımı olan Bürokrasi Yaklaşımını Alman Sosyolog Max Weber ortaya atmıştır. Klasik yönetim yaklaşımının Amerika’daki öncüsü Taylor, Fransa’daki öncüsü Fayol, Almanya’daki öncüsü Max Weber’dir. Bunlar klasik yaklaşım içinde türsel düzeyde yani alt düzeyde yaklaşımlar ortaya koymuşlardır.Bürokrasi, günlük dilde kullanıldığı gibi işlerin yürütülmesini aksatan, gereksiz yazışma ve zaman kayıplarına yol açan bir kavram değil, aksine ideal manada bir yönetim düzeni ve şeklidir. </a:t>
            </a:r>
            <a:endParaRPr lang="tr-TR">
              <a:solidFill>
                <a:srgbClr val="000000"/>
              </a:solidFill>
              <a:latin typeface="Times New Roman" panose="02020603050405020304" pitchFamily="18" charset="0"/>
            </a:endParaRPr>
          </a:p>
          <a:p>
            <a:pPr algn="just"/>
            <a:r>
              <a:rPr lang="tr-TR" b="0" i="0">
                <a:solidFill>
                  <a:srgbClr val="000000"/>
                </a:solidFill>
                <a:effectLst/>
                <a:latin typeface="Times New Roman" panose="02020603050405020304" pitchFamily="18" charset="0"/>
              </a:rPr>
              <a:t>Bürokrasi, bir toplumda tabandan yukarıya doğru çıktıkça daralan bir yapı içinde organizeli olan, genel kurallara göre çalışan profesyonel atanmış görevliler topluluğudur. Weber bürokratik yapının herhangi diğer bir yapıya nazaran çok üstün olduğunu belirtmiş ve en büyük sağlayabilmek için mikro bir model olarak bürokratik organizasyon yapısını geliştirmiştir.</a:t>
            </a:r>
          </a:p>
          <a:p>
            <a:pPr marL="0" indent="0">
              <a:buNone/>
            </a:pPr>
            <a:endParaRPr lang="tr-TR"/>
          </a:p>
          <a:p>
            <a:pPr lvl="1"/>
            <a:endParaRPr lang="tr-TR"/>
          </a:p>
          <a:p>
            <a:endParaRPr lang="tr-TR"/>
          </a:p>
        </p:txBody>
      </p:sp>
      <p:pic>
        <p:nvPicPr>
          <p:cNvPr id="4" name="Resim 3">
            <a:extLst>
              <a:ext uri="{FF2B5EF4-FFF2-40B4-BE49-F238E27FC236}">
                <a16:creationId xmlns:a16="http://schemas.microsoft.com/office/drawing/2014/main" id="{33F2211A-BF00-EE43-8079-2CFADFFEB3E6}"/>
              </a:ext>
            </a:extLst>
          </p:cNvPr>
          <p:cNvPicPr>
            <a:picLocks noChangeAspect="1"/>
          </p:cNvPicPr>
          <p:nvPr/>
        </p:nvPicPr>
        <p:blipFill>
          <a:blip r:embed="rId3">
            <a:alphaModFix amt="54000"/>
          </a:blip>
          <a:stretch>
            <a:fillRect/>
          </a:stretch>
        </p:blipFill>
        <p:spPr>
          <a:xfrm>
            <a:off x="9258516" y="146831"/>
            <a:ext cx="1602967" cy="2141564"/>
          </a:xfrm>
          <a:prstGeom prst="rect">
            <a:avLst/>
          </a:prstGeom>
        </p:spPr>
      </p:pic>
    </p:spTree>
    <p:extLst>
      <p:ext uri="{BB962C8B-B14F-4D97-AF65-F5344CB8AC3E}">
        <p14:creationId xmlns:p14="http://schemas.microsoft.com/office/powerpoint/2010/main" val="457785427"/>
      </p:ext>
    </p:extLst>
  </p:cSld>
  <p:clrMapOvr>
    <a:masterClrMapping/>
  </p:clrMapOvr>
</p:sld>
</file>

<file path=ppt/theme/theme1.xml><?xml version="1.0" encoding="utf-8"?>
<a:theme xmlns:a="http://schemas.openxmlformats.org/drawingml/2006/main" name="ArchiveVTI">
  <a:themeElements>
    <a:clrScheme name="AnalogousFromRegularSeedLeftStep">
      <a:dk1>
        <a:srgbClr val="000000"/>
      </a:dk1>
      <a:lt1>
        <a:srgbClr val="FFFFFF"/>
      </a:lt1>
      <a:dk2>
        <a:srgbClr val="2B1F37"/>
      </a:dk2>
      <a:lt2>
        <a:srgbClr val="E2E8E5"/>
      </a:lt2>
      <a:accent1>
        <a:srgbClr val="C34D81"/>
      </a:accent1>
      <a:accent2>
        <a:srgbClr val="B13BA0"/>
      </a:accent2>
      <a:accent3>
        <a:srgbClr val="A34DC3"/>
      </a:accent3>
      <a:accent4>
        <a:srgbClr val="603BB1"/>
      </a:accent4>
      <a:accent5>
        <a:srgbClr val="4D59C3"/>
      </a:accent5>
      <a:accent6>
        <a:srgbClr val="3B79B1"/>
      </a:accent6>
      <a:hlink>
        <a:srgbClr val="319569"/>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1085</TotalTime>
  <Words>3577</Words>
  <Application>Microsoft Office PowerPoint</Application>
  <PresentationFormat>Geniş ekran</PresentationFormat>
  <Paragraphs>236</Paragraphs>
  <Slides>36</Slides>
  <Notes>22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36</vt:i4>
      </vt:variant>
    </vt:vector>
  </HeadingPairs>
  <TitlesOfParts>
    <vt:vector size="43" baseType="lpstr">
      <vt:lpstr>Aptos</vt:lpstr>
      <vt:lpstr>Arial</vt:lpstr>
      <vt:lpstr>Bembo</vt:lpstr>
      <vt:lpstr>Söhne</vt:lpstr>
      <vt:lpstr>Times New Roman</vt:lpstr>
      <vt:lpstr>Verdana</vt:lpstr>
      <vt:lpstr>ArchiveVTI</vt:lpstr>
      <vt:lpstr>Yönetim ve organizasyon</vt:lpstr>
      <vt:lpstr>Yönetim Düşüncesinin Gelişimindeki Teoriler</vt:lpstr>
      <vt:lpstr>Yönetim ve organizasyon kuramları</vt:lpstr>
      <vt:lpstr>Yönetim ve organizasyon kuramları</vt:lpstr>
      <vt:lpstr>1.GELENEKSEL (KLASİK) YÖNETİM KURAMLARI</vt:lpstr>
      <vt:lpstr>1.GELENEKSEL (KLASİK) YÖNETİM KURAMLARI</vt:lpstr>
      <vt:lpstr>1.GELENEKSEL (KLASİK) YÖNETİM KURAMLARI</vt:lpstr>
      <vt:lpstr>1.GELENEKSEL (KLASİK) YÖNETİM KURAMLARI</vt:lpstr>
      <vt:lpstr>1.GELENEKSEL (KLASİK) YÖNETİM KURAMLARI</vt:lpstr>
      <vt:lpstr>1.GELENEKSEL (KLASİK) YÖNETİM KURAMLARI</vt:lpstr>
      <vt:lpstr>1.GELENEKSEL (KLASİK) YÖNETİM KURAMLARI</vt:lpstr>
      <vt:lpstr>1.GELENEKSEL (KLASİK) YÖNETİM KURAMLARI</vt:lpstr>
      <vt:lpstr>1.GELENEKSEL (KLASİK) YÖNETİM KURAMLARI</vt:lpstr>
      <vt:lpstr>2. İNSAN İLİŞKİLERİ (NEO-KLASİK) YÖNETİM KURAMI</vt:lpstr>
      <vt:lpstr>İnsan İlişkileri (Neo-Klasik) Yönetim Kuramı</vt:lpstr>
      <vt:lpstr>PowerPoint Sunusu</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2. İNSAN İLİŞKİLERİ (NEO-KLASİK) YÖNETİM KURAMI</vt:lpstr>
      <vt:lpstr>bu deneylerin sağladığı bazı önemli katkılar</vt:lpstr>
      <vt:lpstr>bu deneylerin sağladığı bazı önemli katkılar</vt:lpstr>
      <vt:lpstr>Douglas McGregor’un X Teorisi ve Y Teorisi</vt:lpstr>
      <vt:lpstr>Douglas McGregor’un X Teorisi ve Y Teorisi</vt:lpstr>
      <vt:lpstr>Chris Argyris’in Olgunlaşma Kuramı</vt:lpstr>
      <vt:lpstr>Chris Argyris’in Olgunlaşma Kuramı</vt:lpstr>
      <vt:lpstr>Neo-Klasik Yönetim Anlayışının Değerlendirilmesi </vt:lpstr>
      <vt:lpstr>Neo-Klasik Yönetim Anlayışının Değerlendirilmesi </vt:lpstr>
      <vt:lpstr>GELECEK DERS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Çallı</dc:creator>
  <cp:lastModifiedBy>Fatih Çallı</cp:lastModifiedBy>
  <cp:revision>17</cp:revision>
  <dcterms:created xsi:type="dcterms:W3CDTF">2021-03-21T18:30:42Z</dcterms:created>
  <dcterms:modified xsi:type="dcterms:W3CDTF">2024-03-18T11:07:02Z</dcterms:modified>
</cp:coreProperties>
</file>